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267" r:id="rId2"/>
    <p:sldId id="268" r:id="rId3"/>
    <p:sldId id="263" r:id="rId4"/>
    <p:sldId id="264" r:id="rId5"/>
    <p:sldId id="257" r:id="rId6"/>
    <p:sldId id="261" r:id="rId7"/>
    <p:sldId id="262" r:id="rId8"/>
    <p:sldId id="259" r:id="rId9"/>
    <p:sldId id="260" r:id="rId10"/>
    <p:sldId id="258" r:id="rId11"/>
    <p:sldId id="303" r:id="rId12"/>
    <p:sldId id="304" r:id="rId13"/>
    <p:sldId id="305" r:id="rId14"/>
    <p:sldId id="265" r:id="rId15"/>
    <p:sldId id="269" r:id="rId16"/>
    <p:sldId id="306" r:id="rId17"/>
    <p:sldId id="310" r:id="rId18"/>
    <p:sldId id="307" r:id="rId19"/>
    <p:sldId id="308" r:id="rId20"/>
    <p:sldId id="266" r:id="rId21"/>
    <p:sldId id="309" r:id="rId22"/>
    <p:sldId id="311" r:id="rId23"/>
    <p:sldId id="312" r:id="rId24"/>
    <p:sldId id="313" r:id="rId25"/>
    <p:sldId id="314" r:id="rId26"/>
    <p:sldId id="315" r:id="rId27"/>
    <p:sldId id="316" r:id="rId28"/>
    <p:sldId id="317" r:id="rId29"/>
    <p:sldId id="318" r:id="rId30"/>
    <p:sldId id="319" r:id="rId31"/>
    <p:sldId id="320" r:id="rId32"/>
    <p:sldId id="321" r:id="rId33"/>
    <p:sldId id="322" r:id="rId34"/>
    <p:sldId id="270" r:id="rId35"/>
    <p:sldId id="271" r:id="rId36"/>
    <p:sldId id="273" r:id="rId37"/>
    <p:sldId id="323" r:id="rId38"/>
    <p:sldId id="324" r:id="rId39"/>
    <p:sldId id="325" r:id="rId40"/>
    <p:sldId id="350" r:id="rId41"/>
    <p:sldId id="332" r:id="rId42"/>
    <p:sldId id="333" r:id="rId43"/>
    <p:sldId id="334" r:id="rId44"/>
    <p:sldId id="335" r:id="rId45"/>
    <p:sldId id="326" r:id="rId46"/>
    <p:sldId id="327" r:id="rId47"/>
    <p:sldId id="351" r:id="rId48"/>
    <p:sldId id="329" r:id="rId49"/>
    <p:sldId id="328" r:id="rId50"/>
    <p:sldId id="330" r:id="rId51"/>
    <p:sldId id="338" r:id="rId52"/>
    <p:sldId id="352" r:id="rId53"/>
    <p:sldId id="353" r:id="rId54"/>
    <p:sldId id="354" r:id="rId55"/>
    <p:sldId id="355" r:id="rId56"/>
    <p:sldId id="331" r:id="rId57"/>
    <p:sldId id="339" r:id="rId58"/>
    <p:sldId id="340" r:id="rId59"/>
    <p:sldId id="341" r:id="rId60"/>
    <p:sldId id="342" r:id="rId61"/>
    <p:sldId id="345" r:id="rId62"/>
    <p:sldId id="344" r:id="rId63"/>
    <p:sldId id="343" r:id="rId64"/>
    <p:sldId id="346" r:id="rId65"/>
    <p:sldId id="356" r:id="rId66"/>
    <p:sldId id="357" r:id="rId67"/>
    <p:sldId id="358" r:id="rId68"/>
    <p:sldId id="347" r:id="rId69"/>
    <p:sldId id="349" r:id="rId70"/>
    <p:sldId id="348"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4660"/>
  </p:normalViewPr>
  <p:slideViewPr>
    <p:cSldViewPr snapToGrid="0">
      <p:cViewPr varScale="1">
        <p:scale>
          <a:sx n="73" d="100"/>
          <a:sy n="73" d="100"/>
        </p:scale>
        <p:origin x="366"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C9594C-9E34-4D2C-BF9E-D5255F6C07D5}" type="datetimeFigureOut">
              <a:rPr lang="en-IN" smtClean="0"/>
              <a:t>01-03-2023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038AFA-67B9-49C3-8705-CC6DCC87126A}" type="slidenum">
              <a:rPr lang="en-IN" smtClean="0"/>
              <a:t>‹#›</a:t>
            </a:fld>
            <a:endParaRPr lang="en-IN"/>
          </a:p>
        </p:txBody>
      </p:sp>
    </p:spTree>
    <p:extLst>
      <p:ext uri="{BB962C8B-B14F-4D97-AF65-F5344CB8AC3E}">
        <p14:creationId xmlns:p14="http://schemas.microsoft.com/office/powerpoint/2010/main" val="4055041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mj-lt"/>
              <a:buAutoNum type="arabicPeriod"/>
            </a:pPr>
            <a:r>
              <a:rPr lang="en-IN" dirty="0">
                <a:solidFill>
                  <a:srgbClr val="333333"/>
                </a:solidFill>
                <a:effectLst/>
                <a:latin typeface="inter-regular"/>
              </a:rPr>
              <a:t>JDBC Driver is a software component that enables java application to interact with the database. There are 4 types of JDBC </a:t>
            </a:r>
            <a:r>
              <a:rPr lang="en-IN" dirty="0" err="1">
                <a:solidFill>
                  <a:srgbClr val="333333"/>
                </a:solidFill>
                <a:effectLst/>
                <a:latin typeface="inter-regular"/>
              </a:rPr>
              <a:t>drivers:</a:t>
            </a:r>
            <a:r>
              <a:rPr lang="en-IN" dirty="0" err="1">
                <a:solidFill>
                  <a:srgbClr val="000000"/>
                </a:solidFill>
                <a:effectLst/>
                <a:latin typeface="inter-regular"/>
              </a:rPr>
              <a:t>JDBC-ODBC</a:t>
            </a:r>
            <a:r>
              <a:rPr lang="en-IN" dirty="0">
                <a:solidFill>
                  <a:srgbClr val="000000"/>
                </a:solidFill>
                <a:effectLst/>
                <a:latin typeface="inter-regular"/>
              </a:rPr>
              <a:t> bridge driver</a:t>
            </a:r>
          </a:p>
          <a:p>
            <a:pPr algn="just">
              <a:buFont typeface="+mj-lt"/>
              <a:buAutoNum type="arabicPeriod"/>
            </a:pPr>
            <a:r>
              <a:rPr lang="en-IN" dirty="0">
                <a:solidFill>
                  <a:srgbClr val="000000"/>
                </a:solidFill>
                <a:effectLst/>
                <a:latin typeface="inter-regular"/>
              </a:rPr>
              <a:t>Native-API driver (partially java driver)</a:t>
            </a:r>
          </a:p>
          <a:p>
            <a:pPr algn="just">
              <a:buFont typeface="+mj-lt"/>
              <a:buAutoNum type="arabicPeriod"/>
            </a:pPr>
            <a:r>
              <a:rPr lang="en-IN" dirty="0">
                <a:solidFill>
                  <a:srgbClr val="000000"/>
                </a:solidFill>
                <a:effectLst/>
                <a:latin typeface="inter-regular"/>
              </a:rPr>
              <a:t>Network Protocol driver (fully java driver)</a:t>
            </a:r>
          </a:p>
          <a:p>
            <a:pPr algn="just">
              <a:buFont typeface="+mj-lt"/>
              <a:buAutoNum type="arabicPeriod"/>
            </a:pPr>
            <a:r>
              <a:rPr lang="en-IN" dirty="0">
                <a:solidFill>
                  <a:srgbClr val="000000"/>
                </a:solidFill>
                <a:effectLst/>
                <a:latin typeface="inter-regular"/>
              </a:rPr>
              <a:t>Thin driver (fully java driver)</a:t>
            </a:r>
          </a:p>
          <a:p>
            <a:pPr algn="just"/>
            <a:r>
              <a:rPr lang="en-IN" b="0" i="0" dirty="0">
                <a:solidFill>
                  <a:srgbClr val="610B4B"/>
                </a:solidFill>
                <a:effectLst/>
                <a:latin typeface="erdana"/>
              </a:rPr>
              <a:t>1) JDBC-ODBC bridge driver</a:t>
            </a:r>
          </a:p>
          <a:p>
            <a:r>
              <a:rPr lang="en-IN" dirty="0">
                <a:solidFill>
                  <a:srgbClr val="333333"/>
                </a:solidFill>
                <a:effectLst/>
                <a:latin typeface="inter-regular"/>
              </a:rPr>
              <a:t>The JDBC-ODBC bridge driver uses ODBC driver to connect to the database. The JDBC-ODBC bridge driver converts JDBC method calls into the ODBC function calls. This is now discouraged because of thin driver.</a:t>
            </a:r>
            <a:br>
              <a:rPr lang="en-IN" dirty="0"/>
            </a:br>
            <a:endParaRPr lang="en-IN" dirty="0"/>
          </a:p>
        </p:txBody>
      </p:sp>
      <p:sp>
        <p:nvSpPr>
          <p:cNvPr id="4" name="Slide Number Placeholder 3"/>
          <p:cNvSpPr>
            <a:spLocks noGrp="1"/>
          </p:cNvSpPr>
          <p:nvPr>
            <p:ph type="sldNum" sz="quarter" idx="5"/>
          </p:nvPr>
        </p:nvSpPr>
        <p:spPr/>
        <p:txBody>
          <a:bodyPr/>
          <a:lstStyle/>
          <a:p>
            <a:fld id="{0F038AFA-67B9-49C3-8705-CC6DCC87126A}" type="slidenum">
              <a:rPr lang="en-IN" smtClean="0"/>
              <a:t>41</a:t>
            </a:fld>
            <a:endParaRPr lang="en-IN"/>
          </a:p>
        </p:txBody>
      </p:sp>
    </p:spTree>
    <p:extLst>
      <p:ext uri="{BB962C8B-B14F-4D97-AF65-F5344CB8AC3E}">
        <p14:creationId xmlns:p14="http://schemas.microsoft.com/office/powerpoint/2010/main" val="3341564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038AFA-67B9-49C3-8705-CC6DCC87126A}" type="slidenum">
              <a:rPr lang="en-IN" smtClean="0"/>
              <a:t>42</a:t>
            </a:fld>
            <a:endParaRPr lang="en-IN"/>
          </a:p>
        </p:txBody>
      </p:sp>
    </p:spTree>
    <p:extLst>
      <p:ext uri="{BB962C8B-B14F-4D97-AF65-F5344CB8AC3E}">
        <p14:creationId xmlns:p14="http://schemas.microsoft.com/office/powerpoint/2010/main" val="35148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D0D3-2AA8-B51F-E3F8-BC3888201E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DB58966-2DB9-F034-90ED-1A74E4F3AC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9455DE5-F4FD-63E0-77BD-6279FDE169CF}"/>
              </a:ext>
            </a:extLst>
          </p:cNvPr>
          <p:cNvSpPr>
            <a:spLocks noGrp="1"/>
          </p:cNvSpPr>
          <p:nvPr>
            <p:ph type="dt" sz="half" idx="10"/>
          </p:nvPr>
        </p:nvSpPr>
        <p:spPr/>
        <p:txBody>
          <a:bodyPr/>
          <a:lstStyle/>
          <a:p>
            <a:fld id="{74655730-C4A5-4AA4-9BFC-A20722B81DA4}" type="datetimeFigureOut">
              <a:rPr lang="en-IN" smtClean="0"/>
              <a:t>01-03-2023</a:t>
            </a:fld>
            <a:endParaRPr lang="en-IN"/>
          </a:p>
        </p:txBody>
      </p:sp>
      <p:sp>
        <p:nvSpPr>
          <p:cNvPr id="5" name="Footer Placeholder 4">
            <a:extLst>
              <a:ext uri="{FF2B5EF4-FFF2-40B4-BE49-F238E27FC236}">
                <a16:creationId xmlns:a16="http://schemas.microsoft.com/office/drawing/2014/main" id="{B9581269-9726-78AA-80F9-F71C89A4CF3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3728CF5-F5B9-3ABF-ED59-6BA0A9EFB78D}"/>
              </a:ext>
            </a:extLst>
          </p:cNvPr>
          <p:cNvSpPr>
            <a:spLocks noGrp="1"/>
          </p:cNvSpPr>
          <p:nvPr>
            <p:ph type="sldNum" sz="quarter" idx="12"/>
          </p:nvPr>
        </p:nvSpPr>
        <p:spPr/>
        <p:txBody>
          <a:bodyPr/>
          <a:lstStyle/>
          <a:p>
            <a:fld id="{AF1ACC8A-3CAB-4EB4-8D9D-87B8CC18759F}" type="slidenum">
              <a:rPr lang="en-IN" smtClean="0"/>
              <a:t>‹#›</a:t>
            </a:fld>
            <a:endParaRPr lang="en-IN"/>
          </a:p>
        </p:txBody>
      </p:sp>
    </p:spTree>
    <p:extLst>
      <p:ext uri="{BB962C8B-B14F-4D97-AF65-F5344CB8AC3E}">
        <p14:creationId xmlns:p14="http://schemas.microsoft.com/office/powerpoint/2010/main" val="3384024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A71C4-7A1A-C1BC-4A50-1F6DF786985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3635087-20BD-E408-0760-3574A45A0B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B5BE46E-9DB7-D85B-85B6-7CD6069C0FAD}"/>
              </a:ext>
            </a:extLst>
          </p:cNvPr>
          <p:cNvSpPr>
            <a:spLocks noGrp="1"/>
          </p:cNvSpPr>
          <p:nvPr>
            <p:ph type="dt" sz="half" idx="10"/>
          </p:nvPr>
        </p:nvSpPr>
        <p:spPr/>
        <p:txBody>
          <a:bodyPr/>
          <a:lstStyle/>
          <a:p>
            <a:fld id="{74655730-C4A5-4AA4-9BFC-A20722B81DA4}" type="datetimeFigureOut">
              <a:rPr lang="en-IN" smtClean="0"/>
              <a:t>01-03-2023</a:t>
            </a:fld>
            <a:endParaRPr lang="en-IN"/>
          </a:p>
        </p:txBody>
      </p:sp>
      <p:sp>
        <p:nvSpPr>
          <p:cNvPr id="5" name="Footer Placeholder 4">
            <a:extLst>
              <a:ext uri="{FF2B5EF4-FFF2-40B4-BE49-F238E27FC236}">
                <a16:creationId xmlns:a16="http://schemas.microsoft.com/office/drawing/2014/main" id="{6278832C-2C0A-26EF-C12E-F0FDF218637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4447E65-A9B7-06DC-6E6C-5EA38435E958}"/>
              </a:ext>
            </a:extLst>
          </p:cNvPr>
          <p:cNvSpPr>
            <a:spLocks noGrp="1"/>
          </p:cNvSpPr>
          <p:nvPr>
            <p:ph type="sldNum" sz="quarter" idx="12"/>
          </p:nvPr>
        </p:nvSpPr>
        <p:spPr/>
        <p:txBody>
          <a:bodyPr/>
          <a:lstStyle/>
          <a:p>
            <a:fld id="{AF1ACC8A-3CAB-4EB4-8D9D-87B8CC18759F}" type="slidenum">
              <a:rPr lang="en-IN" smtClean="0"/>
              <a:t>‹#›</a:t>
            </a:fld>
            <a:endParaRPr lang="en-IN"/>
          </a:p>
        </p:txBody>
      </p:sp>
    </p:spTree>
    <p:extLst>
      <p:ext uri="{BB962C8B-B14F-4D97-AF65-F5344CB8AC3E}">
        <p14:creationId xmlns:p14="http://schemas.microsoft.com/office/powerpoint/2010/main" val="94649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36C217-6F42-60A8-FDAA-472DA722A3F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C666085-8C2A-DBB8-0811-424DC5873C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FE291A0-02F9-12FE-D356-C088A36C7FB5}"/>
              </a:ext>
            </a:extLst>
          </p:cNvPr>
          <p:cNvSpPr>
            <a:spLocks noGrp="1"/>
          </p:cNvSpPr>
          <p:nvPr>
            <p:ph type="dt" sz="half" idx="10"/>
          </p:nvPr>
        </p:nvSpPr>
        <p:spPr/>
        <p:txBody>
          <a:bodyPr/>
          <a:lstStyle/>
          <a:p>
            <a:fld id="{74655730-C4A5-4AA4-9BFC-A20722B81DA4}" type="datetimeFigureOut">
              <a:rPr lang="en-IN" smtClean="0"/>
              <a:t>01-03-2023</a:t>
            </a:fld>
            <a:endParaRPr lang="en-IN"/>
          </a:p>
        </p:txBody>
      </p:sp>
      <p:sp>
        <p:nvSpPr>
          <p:cNvPr id="5" name="Footer Placeholder 4">
            <a:extLst>
              <a:ext uri="{FF2B5EF4-FFF2-40B4-BE49-F238E27FC236}">
                <a16:creationId xmlns:a16="http://schemas.microsoft.com/office/drawing/2014/main" id="{15155362-B716-E56D-4006-0311E1FDC9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C8688D7-F964-BA2E-8360-B7B4F77922A8}"/>
              </a:ext>
            </a:extLst>
          </p:cNvPr>
          <p:cNvSpPr>
            <a:spLocks noGrp="1"/>
          </p:cNvSpPr>
          <p:nvPr>
            <p:ph type="sldNum" sz="quarter" idx="12"/>
          </p:nvPr>
        </p:nvSpPr>
        <p:spPr/>
        <p:txBody>
          <a:bodyPr/>
          <a:lstStyle/>
          <a:p>
            <a:fld id="{AF1ACC8A-3CAB-4EB4-8D9D-87B8CC18759F}" type="slidenum">
              <a:rPr lang="en-IN" smtClean="0"/>
              <a:t>‹#›</a:t>
            </a:fld>
            <a:endParaRPr lang="en-IN"/>
          </a:p>
        </p:txBody>
      </p:sp>
    </p:spTree>
    <p:extLst>
      <p:ext uri="{BB962C8B-B14F-4D97-AF65-F5344CB8AC3E}">
        <p14:creationId xmlns:p14="http://schemas.microsoft.com/office/powerpoint/2010/main" val="4256761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79141-5443-E690-4795-28D282E8E74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87D6DA7-978A-915C-8996-BE58CDD7FD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44421F9-154F-7624-FC7E-8DABFFA5D64B}"/>
              </a:ext>
            </a:extLst>
          </p:cNvPr>
          <p:cNvSpPr>
            <a:spLocks noGrp="1"/>
          </p:cNvSpPr>
          <p:nvPr>
            <p:ph type="dt" sz="half" idx="10"/>
          </p:nvPr>
        </p:nvSpPr>
        <p:spPr/>
        <p:txBody>
          <a:bodyPr/>
          <a:lstStyle/>
          <a:p>
            <a:fld id="{74655730-C4A5-4AA4-9BFC-A20722B81DA4}" type="datetimeFigureOut">
              <a:rPr lang="en-IN" smtClean="0"/>
              <a:t>01-03-2023</a:t>
            </a:fld>
            <a:endParaRPr lang="en-IN"/>
          </a:p>
        </p:txBody>
      </p:sp>
      <p:sp>
        <p:nvSpPr>
          <p:cNvPr id="5" name="Footer Placeholder 4">
            <a:extLst>
              <a:ext uri="{FF2B5EF4-FFF2-40B4-BE49-F238E27FC236}">
                <a16:creationId xmlns:a16="http://schemas.microsoft.com/office/drawing/2014/main" id="{E75C57D8-92FF-2C7C-1CB5-5F2BF84785F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F79C85A-9917-4DDF-88EC-FEB2A02DCB2B}"/>
              </a:ext>
            </a:extLst>
          </p:cNvPr>
          <p:cNvSpPr>
            <a:spLocks noGrp="1"/>
          </p:cNvSpPr>
          <p:nvPr>
            <p:ph type="sldNum" sz="quarter" idx="12"/>
          </p:nvPr>
        </p:nvSpPr>
        <p:spPr/>
        <p:txBody>
          <a:bodyPr/>
          <a:lstStyle/>
          <a:p>
            <a:fld id="{AF1ACC8A-3CAB-4EB4-8D9D-87B8CC18759F}" type="slidenum">
              <a:rPr lang="en-IN" smtClean="0"/>
              <a:t>‹#›</a:t>
            </a:fld>
            <a:endParaRPr lang="en-IN"/>
          </a:p>
        </p:txBody>
      </p:sp>
    </p:spTree>
    <p:extLst>
      <p:ext uri="{BB962C8B-B14F-4D97-AF65-F5344CB8AC3E}">
        <p14:creationId xmlns:p14="http://schemas.microsoft.com/office/powerpoint/2010/main" val="2031245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6E6C0-E90C-A28D-3135-4434A3B9EE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ABAE956-436C-3110-9210-5CD85997A8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5CBBCB-CDDE-D381-B0F7-C1037FECB813}"/>
              </a:ext>
            </a:extLst>
          </p:cNvPr>
          <p:cNvSpPr>
            <a:spLocks noGrp="1"/>
          </p:cNvSpPr>
          <p:nvPr>
            <p:ph type="dt" sz="half" idx="10"/>
          </p:nvPr>
        </p:nvSpPr>
        <p:spPr/>
        <p:txBody>
          <a:bodyPr/>
          <a:lstStyle/>
          <a:p>
            <a:fld id="{74655730-C4A5-4AA4-9BFC-A20722B81DA4}" type="datetimeFigureOut">
              <a:rPr lang="en-IN" smtClean="0"/>
              <a:t>01-03-2023</a:t>
            </a:fld>
            <a:endParaRPr lang="en-IN"/>
          </a:p>
        </p:txBody>
      </p:sp>
      <p:sp>
        <p:nvSpPr>
          <p:cNvPr id="5" name="Footer Placeholder 4">
            <a:extLst>
              <a:ext uri="{FF2B5EF4-FFF2-40B4-BE49-F238E27FC236}">
                <a16:creationId xmlns:a16="http://schemas.microsoft.com/office/drawing/2014/main" id="{46A1EC5A-F1AF-F828-E524-015A4783A1A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F0A008-2B14-D5A4-FCA4-4A1C045EC001}"/>
              </a:ext>
            </a:extLst>
          </p:cNvPr>
          <p:cNvSpPr>
            <a:spLocks noGrp="1"/>
          </p:cNvSpPr>
          <p:nvPr>
            <p:ph type="sldNum" sz="quarter" idx="12"/>
          </p:nvPr>
        </p:nvSpPr>
        <p:spPr/>
        <p:txBody>
          <a:bodyPr/>
          <a:lstStyle/>
          <a:p>
            <a:fld id="{AF1ACC8A-3CAB-4EB4-8D9D-87B8CC18759F}" type="slidenum">
              <a:rPr lang="en-IN" smtClean="0"/>
              <a:t>‹#›</a:t>
            </a:fld>
            <a:endParaRPr lang="en-IN"/>
          </a:p>
        </p:txBody>
      </p:sp>
    </p:spTree>
    <p:extLst>
      <p:ext uri="{BB962C8B-B14F-4D97-AF65-F5344CB8AC3E}">
        <p14:creationId xmlns:p14="http://schemas.microsoft.com/office/powerpoint/2010/main" val="1672129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BAEF1-1996-8551-7930-CB909E155DB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54D0615-BBAE-4D67-591D-CE94AFF4EC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9420128-34D8-C14E-E34D-76801DC2D8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932453C-A0FC-BD53-C399-D1384043E2E6}"/>
              </a:ext>
            </a:extLst>
          </p:cNvPr>
          <p:cNvSpPr>
            <a:spLocks noGrp="1"/>
          </p:cNvSpPr>
          <p:nvPr>
            <p:ph type="dt" sz="half" idx="10"/>
          </p:nvPr>
        </p:nvSpPr>
        <p:spPr/>
        <p:txBody>
          <a:bodyPr/>
          <a:lstStyle/>
          <a:p>
            <a:fld id="{74655730-C4A5-4AA4-9BFC-A20722B81DA4}" type="datetimeFigureOut">
              <a:rPr lang="en-IN" smtClean="0"/>
              <a:t>01-03-2023</a:t>
            </a:fld>
            <a:endParaRPr lang="en-IN"/>
          </a:p>
        </p:txBody>
      </p:sp>
      <p:sp>
        <p:nvSpPr>
          <p:cNvPr id="6" name="Footer Placeholder 5">
            <a:extLst>
              <a:ext uri="{FF2B5EF4-FFF2-40B4-BE49-F238E27FC236}">
                <a16:creationId xmlns:a16="http://schemas.microsoft.com/office/drawing/2014/main" id="{1AFAA711-6F10-146F-2D7C-7DA2A1E2783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E746765-6647-74D0-8328-A5530937142D}"/>
              </a:ext>
            </a:extLst>
          </p:cNvPr>
          <p:cNvSpPr>
            <a:spLocks noGrp="1"/>
          </p:cNvSpPr>
          <p:nvPr>
            <p:ph type="sldNum" sz="quarter" idx="12"/>
          </p:nvPr>
        </p:nvSpPr>
        <p:spPr/>
        <p:txBody>
          <a:bodyPr/>
          <a:lstStyle/>
          <a:p>
            <a:fld id="{AF1ACC8A-3CAB-4EB4-8D9D-87B8CC18759F}" type="slidenum">
              <a:rPr lang="en-IN" smtClean="0"/>
              <a:t>‹#›</a:t>
            </a:fld>
            <a:endParaRPr lang="en-IN"/>
          </a:p>
        </p:txBody>
      </p:sp>
    </p:spTree>
    <p:extLst>
      <p:ext uri="{BB962C8B-B14F-4D97-AF65-F5344CB8AC3E}">
        <p14:creationId xmlns:p14="http://schemas.microsoft.com/office/powerpoint/2010/main" val="2829658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F6E6B-F2A0-10ED-BA67-49FA3A56968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B977AF7-8452-9992-19AE-37774ABE55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A15787-FBB9-CF4E-A386-20717B5FCE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BCCDEDF-B370-FA22-755B-1E72A39578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F3E6B5-5C47-43F6-33DF-24CBED4DA23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A0B7525-A785-AFBB-15AC-38686893EB52}"/>
              </a:ext>
            </a:extLst>
          </p:cNvPr>
          <p:cNvSpPr>
            <a:spLocks noGrp="1"/>
          </p:cNvSpPr>
          <p:nvPr>
            <p:ph type="dt" sz="half" idx="10"/>
          </p:nvPr>
        </p:nvSpPr>
        <p:spPr/>
        <p:txBody>
          <a:bodyPr/>
          <a:lstStyle/>
          <a:p>
            <a:fld id="{74655730-C4A5-4AA4-9BFC-A20722B81DA4}" type="datetimeFigureOut">
              <a:rPr lang="en-IN" smtClean="0"/>
              <a:t>01-03-2023</a:t>
            </a:fld>
            <a:endParaRPr lang="en-IN"/>
          </a:p>
        </p:txBody>
      </p:sp>
      <p:sp>
        <p:nvSpPr>
          <p:cNvPr id="8" name="Footer Placeholder 7">
            <a:extLst>
              <a:ext uri="{FF2B5EF4-FFF2-40B4-BE49-F238E27FC236}">
                <a16:creationId xmlns:a16="http://schemas.microsoft.com/office/drawing/2014/main" id="{4B1673F4-B937-AFBC-71E5-91B92D225A7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3A4FD30-0846-F7CE-E17D-CCCD0DAFFF61}"/>
              </a:ext>
            </a:extLst>
          </p:cNvPr>
          <p:cNvSpPr>
            <a:spLocks noGrp="1"/>
          </p:cNvSpPr>
          <p:nvPr>
            <p:ph type="sldNum" sz="quarter" idx="12"/>
          </p:nvPr>
        </p:nvSpPr>
        <p:spPr/>
        <p:txBody>
          <a:bodyPr/>
          <a:lstStyle/>
          <a:p>
            <a:fld id="{AF1ACC8A-3CAB-4EB4-8D9D-87B8CC18759F}" type="slidenum">
              <a:rPr lang="en-IN" smtClean="0"/>
              <a:t>‹#›</a:t>
            </a:fld>
            <a:endParaRPr lang="en-IN"/>
          </a:p>
        </p:txBody>
      </p:sp>
    </p:spTree>
    <p:extLst>
      <p:ext uri="{BB962C8B-B14F-4D97-AF65-F5344CB8AC3E}">
        <p14:creationId xmlns:p14="http://schemas.microsoft.com/office/powerpoint/2010/main" val="3669083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1ADAD-3369-6082-893F-38D8F5C041B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36082C2-603A-F3F0-605F-33261B19210D}"/>
              </a:ext>
            </a:extLst>
          </p:cNvPr>
          <p:cNvSpPr>
            <a:spLocks noGrp="1"/>
          </p:cNvSpPr>
          <p:nvPr>
            <p:ph type="dt" sz="half" idx="10"/>
          </p:nvPr>
        </p:nvSpPr>
        <p:spPr/>
        <p:txBody>
          <a:bodyPr/>
          <a:lstStyle/>
          <a:p>
            <a:fld id="{74655730-C4A5-4AA4-9BFC-A20722B81DA4}" type="datetimeFigureOut">
              <a:rPr lang="en-IN" smtClean="0"/>
              <a:t>01-03-2023</a:t>
            </a:fld>
            <a:endParaRPr lang="en-IN"/>
          </a:p>
        </p:txBody>
      </p:sp>
      <p:sp>
        <p:nvSpPr>
          <p:cNvPr id="4" name="Footer Placeholder 3">
            <a:extLst>
              <a:ext uri="{FF2B5EF4-FFF2-40B4-BE49-F238E27FC236}">
                <a16:creationId xmlns:a16="http://schemas.microsoft.com/office/drawing/2014/main" id="{56298B6C-C78E-965F-3A3B-D28289A1D95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9D8499F-C971-0383-2BF3-8AFE32144692}"/>
              </a:ext>
            </a:extLst>
          </p:cNvPr>
          <p:cNvSpPr>
            <a:spLocks noGrp="1"/>
          </p:cNvSpPr>
          <p:nvPr>
            <p:ph type="sldNum" sz="quarter" idx="12"/>
          </p:nvPr>
        </p:nvSpPr>
        <p:spPr/>
        <p:txBody>
          <a:bodyPr/>
          <a:lstStyle/>
          <a:p>
            <a:fld id="{AF1ACC8A-3CAB-4EB4-8D9D-87B8CC18759F}" type="slidenum">
              <a:rPr lang="en-IN" smtClean="0"/>
              <a:t>‹#›</a:t>
            </a:fld>
            <a:endParaRPr lang="en-IN"/>
          </a:p>
        </p:txBody>
      </p:sp>
    </p:spTree>
    <p:extLst>
      <p:ext uri="{BB962C8B-B14F-4D97-AF65-F5344CB8AC3E}">
        <p14:creationId xmlns:p14="http://schemas.microsoft.com/office/powerpoint/2010/main" val="1104153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09DD96-8374-F6DC-495E-CBF67BA12454}"/>
              </a:ext>
            </a:extLst>
          </p:cNvPr>
          <p:cNvSpPr>
            <a:spLocks noGrp="1"/>
          </p:cNvSpPr>
          <p:nvPr>
            <p:ph type="dt" sz="half" idx="10"/>
          </p:nvPr>
        </p:nvSpPr>
        <p:spPr/>
        <p:txBody>
          <a:bodyPr/>
          <a:lstStyle/>
          <a:p>
            <a:fld id="{74655730-C4A5-4AA4-9BFC-A20722B81DA4}" type="datetimeFigureOut">
              <a:rPr lang="en-IN" smtClean="0"/>
              <a:t>01-03-2023</a:t>
            </a:fld>
            <a:endParaRPr lang="en-IN"/>
          </a:p>
        </p:txBody>
      </p:sp>
      <p:sp>
        <p:nvSpPr>
          <p:cNvPr id="3" name="Footer Placeholder 2">
            <a:extLst>
              <a:ext uri="{FF2B5EF4-FFF2-40B4-BE49-F238E27FC236}">
                <a16:creationId xmlns:a16="http://schemas.microsoft.com/office/drawing/2014/main" id="{3E6B0172-8FC2-F7EF-1FBB-EE3BE940702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28F6D6D-36CE-737B-237E-09FCCCB5F1DE}"/>
              </a:ext>
            </a:extLst>
          </p:cNvPr>
          <p:cNvSpPr>
            <a:spLocks noGrp="1"/>
          </p:cNvSpPr>
          <p:nvPr>
            <p:ph type="sldNum" sz="quarter" idx="12"/>
          </p:nvPr>
        </p:nvSpPr>
        <p:spPr/>
        <p:txBody>
          <a:bodyPr/>
          <a:lstStyle/>
          <a:p>
            <a:fld id="{AF1ACC8A-3CAB-4EB4-8D9D-87B8CC18759F}" type="slidenum">
              <a:rPr lang="en-IN" smtClean="0"/>
              <a:t>‹#›</a:t>
            </a:fld>
            <a:endParaRPr lang="en-IN"/>
          </a:p>
        </p:txBody>
      </p:sp>
    </p:spTree>
    <p:extLst>
      <p:ext uri="{BB962C8B-B14F-4D97-AF65-F5344CB8AC3E}">
        <p14:creationId xmlns:p14="http://schemas.microsoft.com/office/powerpoint/2010/main" val="1532385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2825-E8F0-2946-3819-D4DBDFA4D7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5BABCA8-6CAD-0EC2-983B-3C6AD7E0DE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ECF876F-24F3-E38A-6FC9-3EB0BE699F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671A33-4B19-8C8A-308E-837F2644510B}"/>
              </a:ext>
            </a:extLst>
          </p:cNvPr>
          <p:cNvSpPr>
            <a:spLocks noGrp="1"/>
          </p:cNvSpPr>
          <p:nvPr>
            <p:ph type="dt" sz="half" idx="10"/>
          </p:nvPr>
        </p:nvSpPr>
        <p:spPr/>
        <p:txBody>
          <a:bodyPr/>
          <a:lstStyle/>
          <a:p>
            <a:fld id="{74655730-C4A5-4AA4-9BFC-A20722B81DA4}" type="datetimeFigureOut">
              <a:rPr lang="en-IN" smtClean="0"/>
              <a:t>01-03-2023</a:t>
            </a:fld>
            <a:endParaRPr lang="en-IN"/>
          </a:p>
        </p:txBody>
      </p:sp>
      <p:sp>
        <p:nvSpPr>
          <p:cNvPr id="6" name="Footer Placeholder 5">
            <a:extLst>
              <a:ext uri="{FF2B5EF4-FFF2-40B4-BE49-F238E27FC236}">
                <a16:creationId xmlns:a16="http://schemas.microsoft.com/office/drawing/2014/main" id="{151B648B-D270-B179-5CC9-B63BC5FCBA7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91EFAA9-C4AA-6812-36F3-D419A826FAD5}"/>
              </a:ext>
            </a:extLst>
          </p:cNvPr>
          <p:cNvSpPr>
            <a:spLocks noGrp="1"/>
          </p:cNvSpPr>
          <p:nvPr>
            <p:ph type="sldNum" sz="quarter" idx="12"/>
          </p:nvPr>
        </p:nvSpPr>
        <p:spPr/>
        <p:txBody>
          <a:bodyPr/>
          <a:lstStyle/>
          <a:p>
            <a:fld id="{AF1ACC8A-3CAB-4EB4-8D9D-87B8CC18759F}" type="slidenum">
              <a:rPr lang="en-IN" smtClean="0"/>
              <a:t>‹#›</a:t>
            </a:fld>
            <a:endParaRPr lang="en-IN"/>
          </a:p>
        </p:txBody>
      </p:sp>
    </p:spTree>
    <p:extLst>
      <p:ext uri="{BB962C8B-B14F-4D97-AF65-F5344CB8AC3E}">
        <p14:creationId xmlns:p14="http://schemas.microsoft.com/office/powerpoint/2010/main" val="3232234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C217A-BE38-4E9B-61C6-BA373020B1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21ADB19-09DA-0651-63D0-7854DFD3F2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3675F4E-D48A-9A65-7832-3AF5A61B60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0C57FB-0962-5D39-DDD6-BB2B38C30576}"/>
              </a:ext>
            </a:extLst>
          </p:cNvPr>
          <p:cNvSpPr>
            <a:spLocks noGrp="1"/>
          </p:cNvSpPr>
          <p:nvPr>
            <p:ph type="dt" sz="half" idx="10"/>
          </p:nvPr>
        </p:nvSpPr>
        <p:spPr/>
        <p:txBody>
          <a:bodyPr/>
          <a:lstStyle/>
          <a:p>
            <a:fld id="{74655730-C4A5-4AA4-9BFC-A20722B81DA4}" type="datetimeFigureOut">
              <a:rPr lang="en-IN" smtClean="0"/>
              <a:t>01-03-2023</a:t>
            </a:fld>
            <a:endParaRPr lang="en-IN"/>
          </a:p>
        </p:txBody>
      </p:sp>
      <p:sp>
        <p:nvSpPr>
          <p:cNvPr id="6" name="Footer Placeholder 5">
            <a:extLst>
              <a:ext uri="{FF2B5EF4-FFF2-40B4-BE49-F238E27FC236}">
                <a16:creationId xmlns:a16="http://schemas.microsoft.com/office/drawing/2014/main" id="{4AA35BEA-0306-78A7-501B-710257CE03A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BDB1036-84A2-6B06-4A30-AF4D48B5C953}"/>
              </a:ext>
            </a:extLst>
          </p:cNvPr>
          <p:cNvSpPr>
            <a:spLocks noGrp="1"/>
          </p:cNvSpPr>
          <p:nvPr>
            <p:ph type="sldNum" sz="quarter" idx="12"/>
          </p:nvPr>
        </p:nvSpPr>
        <p:spPr/>
        <p:txBody>
          <a:bodyPr/>
          <a:lstStyle/>
          <a:p>
            <a:fld id="{AF1ACC8A-3CAB-4EB4-8D9D-87B8CC18759F}" type="slidenum">
              <a:rPr lang="en-IN" smtClean="0"/>
              <a:t>‹#›</a:t>
            </a:fld>
            <a:endParaRPr lang="en-IN"/>
          </a:p>
        </p:txBody>
      </p:sp>
    </p:spTree>
    <p:extLst>
      <p:ext uri="{BB962C8B-B14F-4D97-AF65-F5344CB8AC3E}">
        <p14:creationId xmlns:p14="http://schemas.microsoft.com/office/powerpoint/2010/main" val="4280993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B72612-15DA-D8D5-6DC0-5C8DCFBC5C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E8A0F48-4A62-8531-3751-DA3FFA4F43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5AE5F6B-ED2D-5D6A-F69B-961879BAA5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655730-C4A5-4AA4-9BFC-A20722B81DA4}" type="datetimeFigureOut">
              <a:rPr lang="en-IN" smtClean="0"/>
              <a:t>01-03-2023</a:t>
            </a:fld>
            <a:endParaRPr lang="en-IN"/>
          </a:p>
        </p:txBody>
      </p:sp>
      <p:sp>
        <p:nvSpPr>
          <p:cNvPr id="5" name="Footer Placeholder 4">
            <a:extLst>
              <a:ext uri="{FF2B5EF4-FFF2-40B4-BE49-F238E27FC236}">
                <a16:creationId xmlns:a16="http://schemas.microsoft.com/office/drawing/2014/main" id="{EA95208A-C88B-86D9-2CAE-2FE29EBF05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D722D39-301B-EEC9-2485-6B9E0673B9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1ACC8A-3CAB-4EB4-8D9D-87B8CC18759F}" type="slidenum">
              <a:rPr lang="en-IN" smtClean="0"/>
              <a:t>‹#›</a:t>
            </a:fld>
            <a:endParaRPr lang="en-IN"/>
          </a:p>
        </p:txBody>
      </p:sp>
    </p:spTree>
    <p:extLst>
      <p:ext uri="{BB962C8B-B14F-4D97-AF65-F5344CB8AC3E}">
        <p14:creationId xmlns:p14="http://schemas.microsoft.com/office/powerpoint/2010/main" val="487805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hyperlink" Target="https://www.geeksforgeeks.org/introduction-to-apache-pig/"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44840F-C32C-296C-9C82-5F4BBD52E59D}"/>
              </a:ext>
            </a:extLst>
          </p:cNvPr>
          <p:cNvPicPr>
            <a:picLocks noChangeAspect="1"/>
          </p:cNvPicPr>
          <p:nvPr/>
        </p:nvPicPr>
        <p:blipFill>
          <a:blip r:embed="rId2"/>
          <a:stretch>
            <a:fillRect/>
          </a:stretch>
        </p:blipFill>
        <p:spPr>
          <a:xfrm>
            <a:off x="2171671" y="1052495"/>
            <a:ext cx="7848657" cy="4753010"/>
          </a:xfrm>
          <a:prstGeom prst="rect">
            <a:avLst/>
          </a:prstGeom>
        </p:spPr>
      </p:pic>
    </p:spTree>
    <p:extLst>
      <p:ext uri="{BB962C8B-B14F-4D97-AF65-F5344CB8AC3E}">
        <p14:creationId xmlns:p14="http://schemas.microsoft.com/office/powerpoint/2010/main" val="20679500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ACF904-99B8-FEA2-10F6-E08E1DACCA8C}"/>
              </a:ext>
            </a:extLst>
          </p:cNvPr>
          <p:cNvPicPr>
            <a:picLocks noChangeAspect="1"/>
          </p:cNvPicPr>
          <p:nvPr/>
        </p:nvPicPr>
        <p:blipFill>
          <a:blip r:embed="rId2"/>
          <a:stretch>
            <a:fillRect/>
          </a:stretch>
        </p:blipFill>
        <p:spPr>
          <a:xfrm>
            <a:off x="3243922" y="1507167"/>
            <a:ext cx="5791242" cy="5000662"/>
          </a:xfrm>
          <a:prstGeom prst="rect">
            <a:avLst/>
          </a:prstGeom>
        </p:spPr>
      </p:pic>
      <p:sp>
        <p:nvSpPr>
          <p:cNvPr id="2" name="TextBox 1">
            <a:extLst>
              <a:ext uri="{FF2B5EF4-FFF2-40B4-BE49-F238E27FC236}">
                <a16:creationId xmlns:a16="http://schemas.microsoft.com/office/drawing/2014/main" id="{0F0BD8AF-FCD5-AEEF-943E-4AF038ED0BBC}"/>
              </a:ext>
            </a:extLst>
          </p:cNvPr>
          <p:cNvSpPr txBox="1"/>
          <p:nvPr/>
        </p:nvSpPr>
        <p:spPr>
          <a:xfrm>
            <a:off x="3085322" y="416767"/>
            <a:ext cx="6512768" cy="523220"/>
          </a:xfrm>
          <a:prstGeom prst="rect">
            <a:avLst/>
          </a:prstGeom>
          <a:noFill/>
        </p:spPr>
        <p:txBody>
          <a:bodyPr wrap="square" rtlCol="0">
            <a:spAutoFit/>
          </a:bodyPr>
          <a:lstStyle/>
          <a:p>
            <a:pPr algn="ctr"/>
            <a:r>
              <a:rPr lang="en-IN" sz="2800" b="1" dirty="0"/>
              <a:t>Architecture of Hadoop</a:t>
            </a:r>
          </a:p>
        </p:txBody>
      </p:sp>
    </p:spTree>
    <p:extLst>
      <p:ext uri="{BB962C8B-B14F-4D97-AF65-F5344CB8AC3E}">
        <p14:creationId xmlns:p14="http://schemas.microsoft.com/office/powerpoint/2010/main" val="2934032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02ABA2-0CF8-4E6B-92D9-BE339DF50BD5}"/>
              </a:ext>
            </a:extLst>
          </p:cNvPr>
          <p:cNvSpPr>
            <a:spLocks noChangeArrowheads="1"/>
          </p:cNvSpPr>
          <p:nvPr/>
        </p:nvSpPr>
        <p:spPr bwMode="auto">
          <a:xfrm>
            <a:off x="0" y="78235"/>
            <a:ext cx="184731" cy="30073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22218"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2B09837A-13F5-4883-B633-0FE957CC297B}"/>
              </a:ext>
            </a:extLst>
          </p:cNvPr>
          <p:cNvSpPr txBox="1"/>
          <p:nvPr/>
        </p:nvSpPr>
        <p:spPr>
          <a:xfrm>
            <a:off x="1691951" y="59574"/>
            <a:ext cx="8851641" cy="461665"/>
          </a:xfrm>
          <a:prstGeom prst="rect">
            <a:avLst/>
          </a:prstGeom>
          <a:noFill/>
        </p:spPr>
        <p:txBody>
          <a:bodyPr wrap="square" rtlCol="0">
            <a:spAutoFit/>
          </a:bodyPr>
          <a:lstStyle/>
          <a:p>
            <a:pPr algn="ctr"/>
            <a:r>
              <a:rPr lang="en-US" sz="2400" dirty="0"/>
              <a:t>Difference between MapReduce and Pig</a:t>
            </a:r>
            <a:endParaRPr lang="en-IN" sz="2400" dirty="0"/>
          </a:p>
        </p:txBody>
      </p:sp>
      <p:sp>
        <p:nvSpPr>
          <p:cNvPr id="6" name="TextBox 5">
            <a:extLst>
              <a:ext uri="{FF2B5EF4-FFF2-40B4-BE49-F238E27FC236}">
                <a16:creationId xmlns:a16="http://schemas.microsoft.com/office/drawing/2014/main" id="{B32C4E50-E5EC-4139-83AB-E3CAB56F270D}"/>
              </a:ext>
            </a:extLst>
          </p:cNvPr>
          <p:cNvSpPr txBox="1"/>
          <p:nvPr/>
        </p:nvSpPr>
        <p:spPr>
          <a:xfrm>
            <a:off x="466531" y="938623"/>
            <a:ext cx="11370906" cy="4446730"/>
          </a:xfrm>
          <a:prstGeom prst="rect">
            <a:avLst/>
          </a:prstGeom>
          <a:noFill/>
        </p:spPr>
        <p:txBody>
          <a:bodyPr wrap="square">
            <a:spAutoFit/>
          </a:bodyPr>
          <a:lstStyle/>
          <a:p>
            <a:r>
              <a:rPr lang="en-US" dirty="0"/>
              <a:t>MapReduce is a model that </a:t>
            </a:r>
            <a:r>
              <a:rPr lang="en-US" dirty="0">
                <a:solidFill>
                  <a:srgbClr val="FF0000"/>
                </a:solidFill>
              </a:rPr>
              <a:t>works over Hadoop to access big data efficiently stored in HDFS </a:t>
            </a:r>
            <a:r>
              <a:rPr lang="en-US" dirty="0"/>
              <a:t>(Hadoop Distributed File System). </a:t>
            </a:r>
            <a:r>
              <a:rPr lang="en-US" dirty="0">
                <a:solidFill>
                  <a:srgbClr val="FFC000"/>
                </a:solidFill>
              </a:rPr>
              <a:t>It is the core component of Hadoop</a:t>
            </a:r>
            <a:r>
              <a:rPr lang="en-US" dirty="0"/>
              <a:t>, which divides the </a:t>
            </a:r>
            <a:r>
              <a:rPr lang="en-US" dirty="0">
                <a:solidFill>
                  <a:schemeClr val="accent2">
                    <a:lumMod val="75000"/>
                  </a:schemeClr>
                </a:solidFill>
              </a:rPr>
              <a:t>big data into small chunks </a:t>
            </a:r>
            <a:r>
              <a:rPr lang="en-US" dirty="0"/>
              <a:t>and process them parallelly.</a:t>
            </a:r>
          </a:p>
          <a:p>
            <a:endParaRPr lang="en-US" dirty="0"/>
          </a:p>
          <a:p>
            <a:r>
              <a:rPr lang="en-US" dirty="0"/>
              <a:t> </a:t>
            </a:r>
          </a:p>
          <a:p>
            <a:endParaRPr lang="en-US" dirty="0"/>
          </a:p>
          <a:p>
            <a:r>
              <a:rPr lang="en-US" b="1" dirty="0"/>
              <a:t>Features of MapReduce:</a:t>
            </a:r>
          </a:p>
          <a:p>
            <a:pPr>
              <a:lnSpc>
                <a:spcPct val="200000"/>
              </a:lnSpc>
            </a:pPr>
            <a:endParaRPr lang="en-US" dirty="0"/>
          </a:p>
          <a:p>
            <a:pPr marL="285750" indent="-285750">
              <a:lnSpc>
                <a:spcPct val="200000"/>
              </a:lnSpc>
              <a:buFont typeface="Arial" panose="020B0604020202020204" pitchFamily="34" charset="0"/>
              <a:buChar char="•"/>
            </a:pPr>
            <a:r>
              <a:rPr lang="en-US" dirty="0"/>
              <a:t>It can </a:t>
            </a:r>
            <a:r>
              <a:rPr lang="en-US" dirty="0">
                <a:solidFill>
                  <a:srgbClr val="0070C0"/>
                </a:solidFill>
              </a:rPr>
              <a:t>store and distribute huge data across various servers</a:t>
            </a:r>
            <a:r>
              <a:rPr lang="en-US" dirty="0"/>
              <a:t>.</a:t>
            </a:r>
          </a:p>
          <a:p>
            <a:pPr marL="285750" indent="-285750">
              <a:lnSpc>
                <a:spcPct val="200000"/>
              </a:lnSpc>
              <a:buFont typeface="Arial" panose="020B0604020202020204" pitchFamily="34" charset="0"/>
              <a:buChar char="•"/>
            </a:pPr>
            <a:r>
              <a:rPr lang="en-US" dirty="0">
                <a:solidFill>
                  <a:srgbClr val="FF0000"/>
                </a:solidFill>
              </a:rPr>
              <a:t>Allows users to store data in a map and reduce form </a:t>
            </a:r>
            <a:r>
              <a:rPr lang="en-US" dirty="0"/>
              <a:t>to get processed.</a:t>
            </a:r>
          </a:p>
          <a:p>
            <a:pPr marL="285750" indent="-285750">
              <a:lnSpc>
                <a:spcPct val="200000"/>
              </a:lnSpc>
              <a:buFont typeface="Arial" panose="020B0604020202020204" pitchFamily="34" charset="0"/>
              <a:buChar char="•"/>
            </a:pPr>
            <a:r>
              <a:rPr lang="en-US" dirty="0"/>
              <a:t>It </a:t>
            </a:r>
            <a:r>
              <a:rPr lang="en-US" dirty="0">
                <a:solidFill>
                  <a:srgbClr val="00B050"/>
                </a:solidFill>
              </a:rPr>
              <a:t>protects the system </a:t>
            </a:r>
            <a:r>
              <a:rPr lang="en-US" dirty="0"/>
              <a:t>to get any </a:t>
            </a:r>
            <a:r>
              <a:rPr lang="en-US" dirty="0">
                <a:solidFill>
                  <a:srgbClr val="00B050"/>
                </a:solidFill>
              </a:rPr>
              <a:t>unauthorized access</a:t>
            </a:r>
            <a:r>
              <a:rPr lang="en-US" dirty="0"/>
              <a:t>.</a:t>
            </a:r>
          </a:p>
          <a:p>
            <a:pPr marL="285750" indent="-285750">
              <a:lnSpc>
                <a:spcPct val="200000"/>
              </a:lnSpc>
              <a:buFont typeface="Arial" panose="020B0604020202020204" pitchFamily="34" charset="0"/>
              <a:buChar char="•"/>
            </a:pPr>
            <a:r>
              <a:rPr lang="en-US" dirty="0"/>
              <a:t>It supports the parallel processing model.</a:t>
            </a:r>
            <a:endParaRPr lang="en-IN" dirty="0"/>
          </a:p>
        </p:txBody>
      </p:sp>
    </p:spTree>
    <p:extLst>
      <p:ext uri="{BB962C8B-B14F-4D97-AF65-F5344CB8AC3E}">
        <p14:creationId xmlns:p14="http://schemas.microsoft.com/office/powerpoint/2010/main" val="1736367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02ABA2-0CF8-4E6B-92D9-BE339DF50BD5}"/>
              </a:ext>
            </a:extLst>
          </p:cNvPr>
          <p:cNvSpPr>
            <a:spLocks noChangeArrowheads="1"/>
          </p:cNvSpPr>
          <p:nvPr/>
        </p:nvSpPr>
        <p:spPr bwMode="auto">
          <a:xfrm>
            <a:off x="0" y="78235"/>
            <a:ext cx="184731" cy="30073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22218"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2B09837A-13F5-4883-B633-0FE957CC297B}"/>
              </a:ext>
            </a:extLst>
          </p:cNvPr>
          <p:cNvSpPr txBox="1"/>
          <p:nvPr/>
        </p:nvSpPr>
        <p:spPr>
          <a:xfrm>
            <a:off x="1691951" y="59574"/>
            <a:ext cx="8851641" cy="461665"/>
          </a:xfrm>
          <a:prstGeom prst="rect">
            <a:avLst/>
          </a:prstGeom>
          <a:noFill/>
        </p:spPr>
        <p:txBody>
          <a:bodyPr wrap="square" rtlCol="0">
            <a:spAutoFit/>
          </a:bodyPr>
          <a:lstStyle/>
          <a:p>
            <a:pPr algn="ctr"/>
            <a:r>
              <a:rPr lang="en-US" sz="2400" dirty="0"/>
              <a:t>Difference between MapReduce and Pig</a:t>
            </a:r>
            <a:endParaRPr lang="en-IN" sz="2400" dirty="0"/>
          </a:p>
        </p:txBody>
      </p:sp>
      <p:sp>
        <p:nvSpPr>
          <p:cNvPr id="6" name="TextBox 5">
            <a:extLst>
              <a:ext uri="{FF2B5EF4-FFF2-40B4-BE49-F238E27FC236}">
                <a16:creationId xmlns:a16="http://schemas.microsoft.com/office/drawing/2014/main" id="{B32C4E50-E5EC-4139-83AB-E3CAB56F270D}"/>
              </a:ext>
            </a:extLst>
          </p:cNvPr>
          <p:cNvSpPr txBox="1"/>
          <p:nvPr/>
        </p:nvSpPr>
        <p:spPr>
          <a:xfrm>
            <a:off x="466531" y="938623"/>
            <a:ext cx="11370906" cy="4446730"/>
          </a:xfrm>
          <a:prstGeom prst="rect">
            <a:avLst/>
          </a:prstGeom>
          <a:noFill/>
        </p:spPr>
        <p:txBody>
          <a:bodyPr wrap="square">
            <a:spAutoFit/>
          </a:bodyPr>
          <a:lstStyle/>
          <a:p>
            <a:pPr algn="just" fontAlgn="base"/>
            <a:r>
              <a:rPr lang="en-US" b="1" i="0" u="sng" dirty="0">
                <a:solidFill>
                  <a:srgbClr val="273239"/>
                </a:solidFill>
                <a:effectLst/>
                <a:latin typeface="urw-din"/>
                <a:hlinkClick r:id="rId2"/>
              </a:rPr>
              <a:t>Pig</a:t>
            </a:r>
            <a:r>
              <a:rPr lang="en-US" b="0" i="0" dirty="0">
                <a:solidFill>
                  <a:srgbClr val="273239"/>
                </a:solidFill>
                <a:effectLst/>
                <a:latin typeface="urw-din"/>
              </a:rPr>
              <a:t> is an </a:t>
            </a:r>
            <a:r>
              <a:rPr lang="en-US" b="0" i="0" dirty="0">
                <a:solidFill>
                  <a:srgbClr val="00B050"/>
                </a:solidFill>
                <a:effectLst/>
                <a:latin typeface="urw-din"/>
              </a:rPr>
              <a:t>open-source tool that is built on the Hadoop ecosystem </a:t>
            </a:r>
            <a:r>
              <a:rPr lang="en-US" b="0" i="0" dirty="0">
                <a:solidFill>
                  <a:srgbClr val="273239"/>
                </a:solidFill>
                <a:effectLst/>
                <a:latin typeface="urw-din"/>
              </a:rPr>
              <a:t>for providing </a:t>
            </a:r>
            <a:r>
              <a:rPr lang="en-US" b="0" i="0" dirty="0">
                <a:solidFill>
                  <a:srgbClr val="FF0000"/>
                </a:solidFill>
                <a:effectLst/>
                <a:latin typeface="urw-din"/>
              </a:rPr>
              <a:t>better processing of Big data</a:t>
            </a:r>
            <a:r>
              <a:rPr lang="en-US" b="0" i="0" dirty="0">
                <a:solidFill>
                  <a:srgbClr val="273239"/>
                </a:solidFill>
                <a:effectLst/>
                <a:latin typeface="urw-din"/>
              </a:rPr>
              <a:t>. It is a high-level scripting language that is commonly known as </a:t>
            </a:r>
            <a:r>
              <a:rPr lang="en-US" b="0" i="0" dirty="0">
                <a:solidFill>
                  <a:srgbClr val="7030A0"/>
                </a:solidFill>
                <a:effectLst/>
                <a:latin typeface="urw-din"/>
              </a:rPr>
              <a:t>Pig Latin scripts</a:t>
            </a:r>
            <a:r>
              <a:rPr lang="en-US" b="0" i="0" dirty="0">
                <a:solidFill>
                  <a:srgbClr val="273239"/>
                </a:solidFill>
                <a:effectLst/>
                <a:latin typeface="urw-din"/>
              </a:rPr>
              <a:t>. It works on the HDFS (Hadoop Distributed File System), which supports the use of various types of data. </a:t>
            </a:r>
          </a:p>
          <a:p>
            <a:pPr algn="just" fontAlgn="base"/>
            <a:endParaRPr lang="en-US" dirty="0">
              <a:solidFill>
                <a:srgbClr val="273239"/>
              </a:solidFill>
              <a:latin typeface="urw-din"/>
            </a:endParaRPr>
          </a:p>
          <a:p>
            <a:pPr algn="just" fontAlgn="base">
              <a:lnSpc>
                <a:spcPct val="200000"/>
              </a:lnSpc>
            </a:pPr>
            <a:endParaRPr lang="en-US" b="0" i="0" dirty="0">
              <a:solidFill>
                <a:srgbClr val="273239"/>
              </a:solidFill>
              <a:effectLst/>
              <a:latin typeface="urw-din"/>
            </a:endParaRPr>
          </a:p>
          <a:p>
            <a:pPr algn="just" fontAlgn="base">
              <a:lnSpc>
                <a:spcPct val="200000"/>
              </a:lnSpc>
            </a:pPr>
            <a:r>
              <a:rPr lang="en-US" b="1" i="0" dirty="0">
                <a:solidFill>
                  <a:srgbClr val="273239"/>
                </a:solidFill>
                <a:effectLst/>
                <a:latin typeface="urw-din"/>
              </a:rPr>
              <a:t>Features of Pig:</a:t>
            </a:r>
            <a:endParaRPr lang="en-US" b="0" i="0" dirty="0">
              <a:solidFill>
                <a:srgbClr val="273239"/>
              </a:solidFill>
              <a:effectLst/>
              <a:latin typeface="urw-din"/>
            </a:endParaRPr>
          </a:p>
          <a:p>
            <a:pPr lvl="1" algn="just" fontAlgn="base">
              <a:lnSpc>
                <a:spcPct val="200000"/>
              </a:lnSpc>
              <a:buFont typeface="Arial" panose="020B0604020202020204" pitchFamily="34" charset="0"/>
              <a:buChar char="•"/>
            </a:pPr>
            <a:r>
              <a:rPr lang="en-US" b="0" i="0" dirty="0">
                <a:solidFill>
                  <a:srgbClr val="273239"/>
                </a:solidFill>
                <a:effectLst/>
                <a:latin typeface="urw-din"/>
              </a:rPr>
              <a:t>It allows the </a:t>
            </a:r>
            <a:r>
              <a:rPr lang="en-US" b="0" i="0" dirty="0">
                <a:solidFill>
                  <a:srgbClr val="7030A0"/>
                </a:solidFill>
                <a:effectLst/>
                <a:latin typeface="urw-din"/>
              </a:rPr>
              <a:t>user to create custom user-defined functions</a:t>
            </a:r>
            <a:r>
              <a:rPr lang="en-US" b="0" i="0" dirty="0">
                <a:solidFill>
                  <a:srgbClr val="273239"/>
                </a:solidFill>
                <a:effectLst/>
                <a:latin typeface="urw-din"/>
              </a:rPr>
              <a:t>.</a:t>
            </a:r>
          </a:p>
          <a:p>
            <a:pPr lvl="1" algn="just" fontAlgn="base">
              <a:lnSpc>
                <a:spcPct val="200000"/>
              </a:lnSpc>
              <a:buFont typeface="Arial" panose="020B0604020202020204" pitchFamily="34" charset="0"/>
              <a:buChar char="•"/>
            </a:pPr>
            <a:r>
              <a:rPr lang="en-US" b="0" i="0" dirty="0">
                <a:solidFill>
                  <a:srgbClr val="273239"/>
                </a:solidFill>
                <a:effectLst/>
                <a:latin typeface="urw-din"/>
              </a:rPr>
              <a:t>It is </a:t>
            </a:r>
            <a:r>
              <a:rPr lang="en-US" b="0" i="0" dirty="0">
                <a:solidFill>
                  <a:srgbClr val="FF0000"/>
                </a:solidFill>
                <a:effectLst/>
                <a:latin typeface="urw-din"/>
              </a:rPr>
              <a:t>extensible to use.</a:t>
            </a:r>
          </a:p>
          <a:p>
            <a:pPr lvl="1" algn="just" fontAlgn="base">
              <a:lnSpc>
                <a:spcPct val="200000"/>
              </a:lnSpc>
              <a:buFont typeface="Arial" panose="020B0604020202020204" pitchFamily="34" charset="0"/>
              <a:buChar char="•"/>
            </a:pPr>
            <a:r>
              <a:rPr lang="en-US" b="0" i="0" dirty="0">
                <a:solidFill>
                  <a:srgbClr val="273239"/>
                </a:solidFill>
                <a:effectLst/>
                <a:latin typeface="urw-din"/>
              </a:rPr>
              <a:t>Supports </a:t>
            </a:r>
            <a:r>
              <a:rPr lang="en-US" b="0" i="0" dirty="0">
                <a:solidFill>
                  <a:srgbClr val="00B0F0"/>
                </a:solidFill>
                <a:effectLst/>
                <a:latin typeface="urw-din"/>
              </a:rPr>
              <a:t>a variety of data types </a:t>
            </a:r>
            <a:r>
              <a:rPr lang="en-US" b="0" i="0" dirty="0">
                <a:solidFill>
                  <a:srgbClr val="273239"/>
                </a:solidFill>
                <a:effectLst/>
                <a:latin typeface="urw-din"/>
              </a:rPr>
              <a:t>such as char, long, float, schema, and functions.</a:t>
            </a:r>
          </a:p>
          <a:p>
            <a:pPr lvl="1" algn="just" fontAlgn="base">
              <a:lnSpc>
                <a:spcPct val="200000"/>
              </a:lnSpc>
              <a:buFont typeface="Arial" panose="020B0604020202020204" pitchFamily="34" charset="0"/>
              <a:buChar char="•"/>
            </a:pPr>
            <a:r>
              <a:rPr lang="en-US" b="0" i="0" dirty="0">
                <a:solidFill>
                  <a:srgbClr val="273239"/>
                </a:solidFill>
                <a:effectLst/>
                <a:latin typeface="urw-din"/>
              </a:rPr>
              <a:t>Provides </a:t>
            </a:r>
            <a:r>
              <a:rPr lang="en-US" b="0" i="0" dirty="0">
                <a:solidFill>
                  <a:srgbClr val="7030A0"/>
                </a:solidFill>
                <a:effectLst/>
                <a:latin typeface="urw-din"/>
              </a:rPr>
              <a:t>different operations on HDFS </a:t>
            </a:r>
            <a:r>
              <a:rPr lang="en-US" b="0" i="0" dirty="0">
                <a:solidFill>
                  <a:srgbClr val="273239"/>
                </a:solidFill>
                <a:effectLst/>
                <a:latin typeface="urw-din"/>
              </a:rPr>
              <a:t>such as GROUP, FILTER, JOIN, SORT.</a:t>
            </a:r>
          </a:p>
        </p:txBody>
      </p:sp>
    </p:spTree>
    <p:extLst>
      <p:ext uri="{BB962C8B-B14F-4D97-AF65-F5344CB8AC3E}">
        <p14:creationId xmlns:p14="http://schemas.microsoft.com/office/powerpoint/2010/main" val="1678797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02ABA2-0CF8-4E6B-92D9-BE339DF50BD5}"/>
              </a:ext>
            </a:extLst>
          </p:cNvPr>
          <p:cNvSpPr>
            <a:spLocks noChangeArrowheads="1"/>
          </p:cNvSpPr>
          <p:nvPr/>
        </p:nvSpPr>
        <p:spPr bwMode="auto">
          <a:xfrm>
            <a:off x="0" y="78235"/>
            <a:ext cx="184731" cy="30073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22218"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2B09837A-13F5-4883-B633-0FE957CC297B}"/>
              </a:ext>
            </a:extLst>
          </p:cNvPr>
          <p:cNvSpPr txBox="1"/>
          <p:nvPr/>
        </p:nvSpPr>
        <p:spPr>
          <a:xfrm>
            <a:off x="1670179" y="0"/>
            <a:ext cx="8851641" cy="461665"/>
          </a:xfrm>
          <a:prstGeom prst="rect">
            <a:avLst/>
          </a:prstGeom>
          <a:noFill/>
        </p:spPr>
        <p:txBody>
          <a:bodyPr wrap="square" rtlCol="0">
            <a:spAutoFit/>
          </a:bodyPr>
          <a:lstStyle/>
          <a:p>
            <a:pPr algn="ctr"/>
            <a:r>
              <a:rPr lang="en-US" sz="2400" dirty="0"/>
              <a:t>Difference between MapReduce and Pig</a:t>
            </a:r>
            <a:endParaRPr lang="en-IN" sz="2400" dirty="0"/>
          </a:p>
        </p:txBody>
      </p:sp>
      <p:graphicFrame>
        <p:nvGraphicFramePr>
          <p:cNvPr id="4" name="Table 3">
            <a:extLst>
              <a:ext uri="{FF2B5EF4-FFF2-40B4-BE49-F238E27FC236}">
                <a16:creationId xmlns:a16="http://schemas.microsoft.com/office/drawing/2014/main" id="{9536DF15-E70A-448F-A3A9-26478C27A045}"/>
              </a:ext>
            </a:extLst>
          </p:cNvPr>
          <p:cNvGraphicFramePr>
            <a:graphicFrameLocks noGrp="1"/>
          </p:cNvGraphicFramePr>
          <p:nvPr>
            <p:extLst>
              <p:ext uri="{D42A27DB-BD31-4B8C-83A1-F6EECF244321}">
                <p14:modId xmlns:p14="http://schemas.microsoft.com/office/powerpoint/2010/main" val="631381421"/>
              </p:ext>
            </p:extLst>
          </p:nvPr>
        </p:nvGraphicFramePr>
        <p:xfrm>
          <a:off x="858416" y="1387150"/>
          <a:ext cx="10630677" cy="4347474"/>
        </p:xfrm>
        <a:graphic>
          <a:graphicData uri="http://schemas.openxmlformats.org/drawingml/2006/table">
            <a:tbl>
              <a:tblPr>
                <a:tableStyleId>{35758FB7-9AC5-4552-8A53-C91805E547FA}</a:tableStyleId>
              </a:tblPr>
              <a:tblGrid>
                <a:gridCol w="900826">
                  <a:extLst>
                    <a:ext uri="{9D8B030D-6E8A-4147-A177-3AD203B41FA5}">
                      <a16:colId xmlns:a16="http://schemas.microsoft.com/office/drawing/2014/main" val="1186030462"/>
                    </a:ext>
                  </a:extLst>
                </a:gridCol>
                <a:gridCol w="5426959">
                  <a:extLst>
                    <a:ext uri="{9D8B030D-6E8A-4147-A177-3AD203B41FA5}">
                      <a16:colId xmlns:a16="http://schemas.microsoft.com/office/drawing/2014/main" val="2798109824"/>
                    </a:ext>
                  </a:extLst>
                </a:gridCol>
                <a:gridCol w="4302892">
                  <a:extLst>
                    <a:ext uri="{9D8B030D-6E8A-4147-A177-3AD203B41FA5}">
                      <a16:colId xmlns:a16="http://schemas.microsoft.com/office/drawing/2014/main" val="1534136007"/>
                    </a:ext>
                  </a:extLst>
                </a:gridCol>
              </a:tblGrid>
              <a:tr h="425393">
                <a:tc>
                  <a:txBody>
                    <a:bodyPr/>
                    <a:lstStyle/>
                    <a:p>
                      <a:pPr algn="l" fontAlgn="base"/>
                      <a:r>
                        <a:rPr lang="en-IN" sz="1800" b="0" dirty="0" err="1">
                          <a:effectLst/>
                        </a:rPr>
                        <a:t>S.No</a:t>
                      </a:r>
                      <a:endParaRPr lang="en-IN" sz="1800" b="0" dirty="0">
                        <a:effectLst/>
                      </a:endParaRPr>
                    </a:p>
                  </a:txBody>
                  <a:tcPr marL="47625" marR="47625" marT="47625" marB="47625" anchor="ctr"/>
                </a:tc>
                <a:tc>
                  <a:txBody>
                    <a:bodyPr/>
                    <a:lstStyle/>
                    <a:p>
                      <a:pPr algn="ctr" fontAlgn="base"/>
                      <a:r>
                        <a:rPr lang="en-IN" sz="1800" b="0" dirty="0">
                          <a:effectLst/>
                        </a:rPr>
                        <a:t>MapReduce</a:t>
                      </a:r>
                    </a:p>
                  </a:txBody>
                  <a:tcPr marL="47625" marR="47625" marT="47625" marB="47625" anchor="ctr"/>
                </a:tc>
                <a:tc>
                  <a:txBody>
                    <a:bodyPr/>
                    <a:lstStyle/>
                    <a:p>
                      <a:pPr algn="ctr" fontAlgn="base"/>
                      <a:r>
                        <a:rPr lang="en-IN" sz="1800" b="0">
                          <a:effectLst/>
                        </a:rPr>
                        <a:t>Pig</a:t>
                      </a:r>
                    </a:p>
                  </a:txBody>
                  <a:tcPr marL="47625" marR="47625" marT="47625" marB="47625" anchor="ctr"/>
                </a:tc>
                <a:extLst>
                  <a:ext uri="{0D108BD9-81ED-4DB2-BD59-A6C34878D82A}">
                    <a16:rowId xmlns:a16="http://schemas.microsoft.com/office/drawing/2014/main" val="856341703"/>
                  </a:ext>
                </a:extLst>
              </a:tr>
              <a:tr h="446401">
                <a:tc>
                  <a:txBody>
                    <a:bodyPr/>
                    <a:lstStyle/>
                    <a:p>
                      <a:pPr algn="l" fontAlgn="base"/>
                      <a:r>
                        <a:rPr lang="en-IN" sz="1800" b="0">
                          <a:effectLst/>
                        </a:rPr>
                        <a:t>1.</a:t>
                      </a:r>
                    </a:p>
                  </a:txBody>
                  <a:tcPr marL="47625" marR="47625" marT="66675" marB="66675" anchor="ctr"/>
                </a:tc>
                <a:tc>
                  <a:txBody>
                    <a:bodyPr/>
                    <a:lstStyle/>
                    <a:p>
                      <a:pPr algn="l" fontAlgn="base"/>
                      <a:r>
                        <a:rPr lang="en-US" sz="1800" b="0" dirty="0">
                          <a:effectLst/>
                        </a:rPr>
                        <a:t>It is a Data Processing Language.</a:t>
                      </a:r>
                    </a:p>
                  </a:txBody>
                  <a:tcPr marL="47625" marR="47625" marT="66675" marB="66675" anchor="ctr"/>
                </a:tc>
                <a:tc>
                  <a:txBody>
                    <a:bodyPr/>
                    <a:lstStyle/>
                    <a:p>
                      <a:pPr algn="l" fontAlgn="base"/>
                      <a:r>
                        <a:rPr lang="en-US" sz="1800" b="0">
                          <a:effectLst/>
                        </a:rPr>
                        <a:t>It is a Data Flow Language.</a:t>
                      </a:r>
                    </a:p>
                  </a:txBody>
                  <a:tcPr marL="47625" marR="47625" marT="66675" marB="66675" anchor="ctr"/>
                </a:tc>
                <a:extLst>
                  <a:ext uri="{0D108BD9-81ED-4DB2-BD59-A6C34878D82A}">
                    <a16:rowId xmlns:a16="http://schemas.microsoft.com/office/drawing/2014/main" val="4206845832"/>
                  </a:ext>
                </a:extLst>
              </a:tr>
              <a:tr h="650659">
                <a:tc>
                  <a:txBody>
                    <a:bodyPr/>
                    <a:lstStyle/>
                    <a:p>
                      <a:pPr algn="l" fontAlgn="base"/>
                      <a:r>
                        <a:rPr lang="en-IN" sz="1800" b="0">
                          <a:effectLst/>
                        </a:rPr>
                        <a:t>2.</a:t>
                      </a:r>
                    </a:p>
                  </a:txBody>
                  <a:tcPr marL="47625" marR="47625" marT="66675" marB="66675" anchor="ctr"/>
                </a:tc>
                <a:tc>
                  <a:txBody>
                    <a:bodyPr/>
                    <a:lstStyle/>
                    <a:p>
                      <a:pPr algn="l" fontAlgn="base"/>
                      <a:r>
                        <a:rPr lang="en-US" sz="1800" b="0" dirty="0">
                          <a:effectLst/>
                        </a:rPr>
                        <a:t>It converts the </a:t>
                      </a:r>
                      <a:r>
                        <a:rPr lang="en-US" sz="1800" b="0" dirty="0">
                          <a:solidFill>
                            <a:srgbClr val="7030A0"/>
                          </a:solidFill>
                          <a:effectLst/>
                        </a:rPr>
                        <a:t>job</a:t>
                      </a:r>
                      <a:r>
                        <a:rPr lang="en-US" sz="1800" b="0" dirty="0">
                          <a:effectLst/>
                        </a:rPr>
                        <a:t> into map-reduce functions.</a:t>
                      </a:r>
                    </a:p>
                  </a:txBody>
                  <a:tcPr marL="47625" marR="47625" marT="66675" marB="66675" anchor="ctr"/>
                </a:tc>
                <a:tc>
                  <a:txBody>
                    <a:bodyPr/>
                    <a:lstStyle/>
                    <a:p>
                      <a:pPr algn="l" fontAlgn="base"/>
                      <a:r>
                        <a:rPr lang="en-US" sz="1800" b="0" dirty="0">
                          <a:effectLst/>
                        </a:rPr>
                        <a:t>It </a:t>
                      </a:r>
                      <a:r>
                        <a:rPr lang="en-US" sz="1800" b="0" dirty="0">
                          <a:solidFill>
                            <a:srgbClr val="7030A0"/>
                          </a:solidFill>
                          <a:effectLst/>
                        </a:rPr>
                        <a:t>converts the query into map-reduce functions</a:t>
                      </a:r>
                      <a:r>
                        <a:rPr lang="en-US" sz="1800" b="0" dirty="0">
                          <a:effectLst/>
                        </a:rPr>
                        <a:t>.</a:t>
                      </a:r>
                    </a:p>
                  </a:txBody>
                  <a:tcPr marL="47625" marR="47625" marT="66675" marB="66675" anchor="ctr"/>
                </a:tc>
                <a:extLst>
                  <a:ext uri="{0D108BD9-81ED-4DB2-BD59-A6C34878D82A}">
                    <a16:rowId xmlns:a16="http://schemas.microsoft.com/office/drawing/2014/main" val="3966228630"/>
                  </a:ext>
                </a:extLst>
              </a:tr>
              <a:tr h="446401">
                <a:tc>
                  <a:txBody>
                    <a:bodyPr/>
                    <a:lstStyle/>
                    <a:p>
                      <a:pPr algn="l" fontAlgn="base"/>
                      <a:r>
                        <a:rPr lang="en-IN" sz="1800" b="0">
                          <a:effectLst/>
                        </a:rPr>
                        <a:t>3.</a:t>
                      </a:r>
                    </a:p>
                  </a:txBody>
                  <a:tcPr marL="47625" marR="47625" marT="66675" marB="66675" anchor="ctr"/>
                </a:tc>
                <a:tc>
                  <a:txBody>
                    <a:bodyPr/>
                    <a:lstStyle/>
                    <a:p>
                      <a:pPr algn="l" fontAlgn="base"/>
                      <a:r>
                        <a:rPr lang="en-US" sz="1800" b="0" dirty="0">
                          <a:effectLst/>
                        </a:rPr>
                        <a:t>It is a </a:t>
                      </a:r>
                      <a:r>
                        <a:rPr lang="en-US" sz="1800" b="0" dirty="0">
                          <a:solidFill>
                            <a:srgbClr val="FF0000"/>
                          </a:solidFill>
                          <a:effectLst/>
                        </a:rPr>
                        <a:t>Low-level Language</a:t>
                      </a:r>
                      <a:r>
                        <a:rPr lang="en-US" sz="1800" b="0" dirty="0">
                          <a:effectLst/>
                        </a:rPr>
                        <a:t>.</a:t>
                      </a:r>
                    </a:p>
                  </a:txBody>
                  <a:tcPr marL="47625" marR="47625" marT="66675" marB="66675" anchor="ctr"/>
                </a:tc>
                <a:tc>
                  <a:txBody>
                    <a:bodyPr/>
                    <a:lstStyle/>
                    <a:p>
                      <a:pPr algn="l" fontAlgn="base"/>
                      <a:r>
                        <a:rPr lang="en-US" sz="1800" b="0" dirty="0">
                          <a:effectLst/>
                        </a:rPr>
                        <a:t>It is a </a:t>
                      </a:r>
                      <a:r>
                        <a:rPr lang="en-US" sz="1800" b="0" dirty="0">
                          <a:solidFill>
                            <a:srgbClr val="FF0000"/>
                          </a:solidFill>
                          <a:effectLst/>
                        </a:rPr>
                        <a:t>High-level Language</a:t>
                      </a:r>
                    </a:p>
                  </a:txBody>
                  <a:tcPr marL="47625" marR="47625" marT="66675" marB="66675" anchor="ctr"/>
                </a:tc>
                <a:extLst>
                  <a:ext uri="{0D108BD9-81ED-4DB2-BD59-A6C34878D82A}">
                    <a16:rowId xmlns:a16="http://schemas.microsoft.com/office/drawing/2014/main" val="1311531448"/>
                  </a:ext>
                </a:extLst>
              </a:tr>
              <a:tr h="650659">
                <a:tc>
                  <a:txBody>
                    <a:bodyPr/>
                    <a:lstStyle/>
                    <a:p>
                      <a:pPr algn="l" fontAlgn="base"/>
                      <a:r>
                        <a:rPr lang="en-IN" sz="1800" b="0">
                          <a:effectLst/>
                        </a:rPr>
                        <a:t>4.</a:t>
                      </a:r>
                    </a:p>
                  </a:txBody>
                  <a:tcPr marL="47625" marR="47625" marT="66675" marB="66675" anchor="ctr"/>
                </a:tc>
                <a:tc>
                  <a:txBody>
                    <a:bodyPr/>
                    <a:lstStyle/>
                    <a:p>
                      <a:pPr algn="l" fontAlgn="base"/>
                      <a:r>
                        <a:rPr lang="en-US" sz="1800" b="0" dirty="0">
                          <a:effectLst/>
                        </a:rPr>
                        <a:t>It is </a:t>
                      </a:r>
                      <a:r>
                        <a:rPr lang="en-US" sz="1800" b="0" dirty="0">
                          <a:solidFill>
                            <a:srgbClr val="00B050"/>
                          </a:solidFill>
                          <a:effectLst/>
                        </a:rPr>
                        <a:t>difficult for the user to perform join operations</a:t>
                      </a:r>
                      <a:r>
                        <a:rPr lang="en-US" sz="1800" b="0" dirty="0">
                          <a:effectLst/>
                        </a:rPr>
                        <a:t>.</a:t>
                      </a:r>
                    </a:p>
                  </a:txBody>
                  <a:tcPr marL="47625" marR="47625" marT="66675" marB="66675" anchor="ctr"/>
                </a:tc>
                <a:tc>
                  <a:txBody>
                    <a:bodyPr/>
                    <a:lstStyle/>
                    <a:p>
                      <a:pPr algn="l" fontAlgn="base"/>
                      <a:r>
                        <a:rPr lang="en-US" sz="1800" b="0" dirty="0">
                          <a:effectLst/>
                        </a:rPr>
                        <a:t>Makes it </a:t>
                      </a:r>
                      <a:r>
                        <a:rPr lang="en-US" sz="1800" b="0" dirty="0">
                          <a:solidFill>
                            <a:srgbClr val="00B050"/>
                          </a:solidFill>
                          <a:effectLst/>
                        </a:rPr>
                        <a:t>easy for the user to perform Join operations.</a:t>
                      </a:r>
                    </a:p>
                  </a:txBody>
                  <a:tcPr marL="47625" marR="47625" marT="66675" marB="66675" anchor="ctr"/>
                </a:tc>
                <a:extLst>
                  <a:ext uri="{0D108BD9-81ED-4DB2-BD59-A6C34878D82A}">
                    <a16:rowId xmlns:a16="http://schemas.microsoft.com/office/drawing/2014/main" val="4047188437"/>
                  </a:ext>
                </a:extLst>
              </a:tr>
              <a:tr h="708989">
                <a:tc>
                  <a:txBody>
                    <a:bodyPr/>
                    <a:lstStyle/>
                    <a:p>
                      <a:pPr algn="l" fontAlgn="base"/>
                      <a:r>
                        <a:rPr lang="en-IN" sz="1800" b="0">
                          <a:effectLst/>
                        </a:rPr>
                        <a:t>5.</a:t>
                      </a:r>
                    </a:p>
                  </a:txBody>
                  <a:tcPr marL="47625" marR="47625" marT="66675" marB="66675" anchor="ctr"/>
                </a:tc>
                <a:tc>
                  <a:txBody>
                    <a:bodyPr/>
                    <a:lstStyle/>
                    <a:p>
                      <a:pPr algn="l" fontAlgn="base"/>
                      <a:r>
                        <a:rPr lang="en-US" sz="1800" b="0" dirty="0">
                          <a:effectLst/>
                        </a:rPr>
                        <a:t>The user has to write </a:t>
                      </a:r>
                      <a:r>
                        <a:rPr lang="en-US" sz="1800" b="0" dirty="0">
                          <a:solidFill>
                            <a:srgbClr val="C00000"/>
                          </a:solidFill>
                          <a:effectLst/>
                        </a:rPr>
                        <a:t>10 times more lines of code to perform a similar task</a:t>
                      </a:r>
                      <a:r>
                        <a:rPr lang="en-US" sz="1800" b="0" dirty="0">
                          <a:effectLst/>
                        </a:rPr>
                        <a:t> than Pig.</a:t>
                      </a:r>
                    </a:p>
                  </a:txBody>
                  <a:tcPr marL="47625" marR="47625" marT="66675" marB="66675" anchor="ctr"/>
                </a:tc>
                <a:tc>
                  <a:txBody>
                    <a:bodyPr/>
                    <a:lstStyle/>
                    <a:p>
                      <a:pPr algn="l" fontAlgn="base"/>
                      <a:r>
                        <a:rPr lang="en-US" sz="1800" b="0" dirty="0">
                          <a:effectLst/>
                        </a:rPr>
                        <a:t>The user has to </a:t>
                      </a:r>
                      <a:r>
                        <a:rPr lang="en-US" sz="1800" b="0" dirty="0">
                          <a:solidFill>
                            <a:srgbClr val="C00000"/>
                          </a:solidFill>
                          <a:effectLst/>
                        </a:rPr>
                        <a:t>write fewer lines of code because it supports the multi-query approach</a:t>
                      </a:r>
                      <a:r>
                        <a:rPr lang="en-US" sz="1800" b="0" dirty="0">
                          <a:effectLst/>
                        </a:rPr>
                        <a:t>.</a:t>
                      </a:r>
                    </a:p>
                  </a:txBody>
                  <a:tcPr marL="47625" marR="47625" marT="66675" marB="66675" anchor="ctr"/>
                </a:tc>
                <a:extLst>
                  <a:ext uri="{0D108BD9-81ED-4DB2-BD59-A6C34878D82A}">
                    <a16:rowId xmlns:a16="http://schemas.microsoft.com/office/drawing/2014/main" val="2317723010"/>
                  </a:ext>
                </a:extLst>
              </a:tr>
              <a:tr h="708989">
                <a:tc>
                  <a:txBody>
                    <a:bodyPr/>
                    <a:lstStyle/>
                    <a:p>
                      <a:pPr algn="l" fontAlgn="base"/>
                      <a:r>
                        <a:rPr lang="en-IN" sz="1800" b="0">
                          <a:effectLst/>
                        </a:rPr>
                        <a:t>6.</a:t>
                      </a:r>
                    </a:p>
                  </a:txBody>
                  <a:tcPr marL="47625" marR="47625" marT="66675" marB="66675" anchor="ctr"/>
                </a:tc>
                <a:tc>
                  <a:txBody>
                    <a:bodyPr/>
                    <a:lstStyle/>
                    <a:p>
                      <a:pPr algn="l" fontAlgn="base"/>
                      <a:r>
                        <a:rPr lang="en-US" sz="1800" b="0" dirty="0">
                          <a:effectLst/>
                        </a:rPr>
                        <a:t>It has </a:t>
                      </a:r>
                      <a:r>
                        <a:rPr lang="en-US" sz="1800" b="0" dirty="0">
                          <a:solidFill>
                            <a:schemeClr val="accent2">
                              <a:lumMod val="75000"/>
                            </a:schemeClr>
                          </a:solidFill>
                          <a:effectLst/>
                        </a:rPr>
                        <a:t>several jobs therefore execution time is more</a:t>
                      </a:r>
                      <a:r>
                        <a:rPr lang="en-US" sz="1800" b="0" dirty="0">
                          <a:effectLst/>
                        </a:rPr>
                        <a:t>.</a:t>
                      </a:r>
                    </a:p>
                  </a:txBody>
                  <a:tcPr marL="47625" marR="47625" marT="66675" marB="66675" anchor="ctr"/>
                </a:tc>
                <a:tc>
                  <a:txBody>
                    <a:bodyPr/>
                    <a:lstStyle/>
                    <a:p>
                      <a:pPr algn="l" fontAlgn="base"/>
                      <a:r>
                        <a:rPr lang="en-US" sz="1800" b="0" dirty="0">
                          <a:effectLst/>
                        </a:rPr>
                        <a:t>It is </a:t>
                      </a:r>
                      <a:r>
                        <a:rPr lang="en-US" sz="1800" b="0" dirty="0">
                          <a:solidFill>
                            <a:schemeClr val="accent2">
                              <a:lumMod val="75000"/>
                            </a:schemeClr>
                          </a:solidFill>
                          <a:effectLst/>
                        </a:rPr>
                        <a:t>less compilation time </a:t>
                      </a:r>
                      <a:r>
                        <a:rPr lang="en-US" sz="1800" b="0" dirty="0">
                          <a:effectLst/>
                        </a:rPr>
                        <a:t>as the Pig operator converts it into MapReduce jobs.</a:t>
                      </a:r>
                    </a:p>
                  </a:txBody>
                  <a:tcPr marL="47625" marR="47625" marT="66675" marB="66675" anchor="ctr"/>
                </a:tc>
                <a:extLst>
                  <a:ext uri="{0D108BD9-81ED-4DB2-BD59-A6C34878D82A}">
                    <a16:rowId xmlns:a16="http://schemas.microsoft.com/office/drawing/2014/main" val="1532903484"/>
                  </a:ext>
                </a:extLst>
              </a:tr>
            </a:tbl>
          </a:graphicData>
        </a:graphic>
      </p:graphicFrame>
    </p:spTree>
    <p:extLst>
      <p:ext uri="{BB962C8B-B14F-4D97-AF65-F5344CB8AC3E}">
        <p14:creationId xmlns:p14="http://schemas.microsoft.com/office/powerpoint/2010/main" val="3576749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FD7010-CCB5-68B2-B62E-0ADBBBCC00EC}"/>
              </a:ext>
            </a:extLst>
          </p:cNvPr>
          <p:cNvPicPr>
            <a:picLocks noChangeAspect="1"/>
          </p:cNvPicPr>
          <p:nvPr/>
        </p:nvPicPr>
        <p:blipFill>
          <a:blip r:embed="rId2"/>
          <a:stretch>
            <a:fillRect/>
          </a:stretch>
        </p:blipFill>
        <p:spPr>
          <a:xfrm>
            <a:off x="814349" y="952482"/>
            <a:ext cx="10563302" cy="4953036"/>
          </a:xfrm>
          <a:prstGeom prst="rect">
            <a:avLst/>
          </a:prstGeom>
        </p:spPr>
      </p:pic>
      <p:sp>
        <p:nvSpPr>
          <p:cNvPr id="2" name="TextBox 1">
            <a:extLst>
              <a:ext uri="{FF2B5EF4-FFF2-40B4-BE49-F238E27FC236}">
                <a16:creationId xmlns:a16="http://schemas.microsoft.com/office/drawing/2014/main" id="{A8A4FEEF-E983-093A-7238-071B1E48842E}"/>
              </a:ext>
            </a:extLst>
          </p:cNvPr>
          <p:cNvSpPr txBox="1"/>
          <p:nvPr/>
        </p:nvSpPr>
        <p:spPr>
          <a:xfrm>
            <a:off x="3707363" y="385665"/>
            <a:ext cx="4385388" cy="369332"/>
          </a:xfrm>
          <a:prstGeom prst="rect">
            <a:avLst/>
          </a:prstGeom>
          <a:noFill/>
        </p:spPr>
        <p:txBody>
          <a:bodyPr wrap="square" rtlCol="0">
            <a:spAutoFit/>
          </a:bodyPr>
          <a:lstStyle/>
          <a:p>
            <a:pPr algn="ctr"/>
            <a:r>
              <a:rPr lang="en-US" b="1" dirty="0"/>
              <a:t>Scalar Data Types</a:t>
            </a:r>
            <a:endParaRPr lang="en-IN" b="1" dirty="0"/>
          </a:p>
        </p:txBody>
      </p:sp>
    </p:spTree>
    <p:extLst>
      <p:ext uri="{BB962C8B-B14F-4D97-AF65-F5344CB8AC3E}">
        <p14:creationId xmlns:p14="http://schemas.microsoft.com/office/powerpoint/2010/main" val="1394037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29D486-42ED-4135-58EA-8F84551F943C}"/>
              </a:ext>
            </a:extLst>
          </p:cNvPr>
          <p:cNvPicPr>
            <a:picLocks noChangeAspect="1"/>
          </p:cNvPicPr>
          <p:nvPr/>
        </p:nvPicPr>
        <p:blipFill>
          <a:blip r:embed="rId2"/>
          <a:stretch>
            <a:fillRect/>
          </a:stretch>
        </p:blipFill>
        <p:spPr>
          <a:xfrm>
            <a:off x="885787" y="1176321"/>
            <a:ext cx="10420426" cy="4505358"/>
          </a:xfrm>
          <a:prstGeom prst="rect">
            <a:avLst/>
          </a:prstGeom>
        </p:spPr>
      </p:pic>
      <p:sp>
        <p:nvSpPr>
          <p:cNvPr id="5" name="TextBox 4">
            <a:extLst>
              <a:ext uri="{FF2B5EF4-FFF2-40B4-BE49-F238E27FC236}">
                <a16:creationId xmlns:a16="http://schemas.microsoft.com/office/drawing/2014/main" id="{4BBE6551-65A5-08FC-BF06-D6D435C13075}"/>
              </a:ext>
            </a:extLst>
          </p:cNvPr>
          <p:cNvSpPr txBox="1"/>
          <p:nvPr/>
        </p:nvSpPr>
        <p:spPr>
          <a:xfrm>
            <a:off x="3726024" y="441649"/>
            <a:ext cx="4080588" cy="369332"/>
          </a:xfrm>
          <a:prstGeom prst="rect">
            <a:avLst/>
          </a:prstGeom>
          <a:noFill/>
        </p:spPr>
        <p:txBody>
          <a:bodyPr wrap="square" rtlCol="0">
            <a:spAutoFit/>
          </a:bodyPr>
          <a:lstStyle/>
          <a:p>
            <a:r>
              <a:rPr lang="en-IN" b="1" dirty="0"/>
              <a:t>Pig – Complex Data types</a:t>
            </a:r>
          </a:p>
        </p:txBody>
      </p:sp>
    </p:spTree>
    <p:extLst>
      <p:ext uri="{BB962C8B-B14F-4D97-AF65-F5344CB8AC3E}">
        <p14:creationId xmlns:p14="http://schemas.microsoft.com/office/powerpoint/2010/main" val="28343819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7DE5A0-DB31-8903-46E1-B416D50BA405}"/>
              </a:ext>
            </a:extLst>
          </p:cNvPr>
          <p:cNvPicPr>
            <a:picLocks noChangeAspect="1"/>
          </p:cNvPicPr>
          <p:nvPr/>
        </p:nvPicPr>
        <p:blipFill>
          <a:blip r:embed="rId2"/>
          <a:stretch>
            <a:fillRect/>
          </a:stretch>
        </p:blipFill>
        <p:spPr>
          <a:xfrm>
            <a:off x="871499" y="1333484"/>
            <a:ext cx="10449001" cy="4191031"/>
          </a:xfrm>
          <a:prstGeom prst="rect">
            <a:avLst/>
          </a:prstGeom>
        </p:spPr>
      </p:pic>
      <p:sp>
        <p:nvSpPr>
          <p:cNvPr id="4" name="TextBox 3">
            <a:extLst>
              <a:ext uri="{FF2B5EF4-FFF2-40B4-BE49-F238E27FC236}">
                <a16:creationId xmlns:a16="http://schemas.microsoft.com/office/drawing/2014/main" id="{D422AF06-EE46-2701-9374-8E5940F31948}"/>
              </a:ext>
            </a:extLst>
          </p:cNvPr>
          <p:cNvSpPr txBox="1"/>
          <p:nvPr/>
        </p:nvSpPr>
        <p:spPr>
          <a:xfrm>
            <a:off x="3726024" y="441649"/>
            <a:ext cx="4080588" cy="369332"/>
          </a:xfrm>
          <a:prstGeom prst="rect">
            <a:avLst/>
          </a:prstGeom>
          <a:noFill/>
        </p:spPr>
        <p:txBody>
          <a:bodyPr wrap="square" rtlCol="0">
            <a:spAutoFit/>
          </a:bodyPr>
          <a:lstStyle/>
          <a:p>
            <a:r>
              <a:rPr lang="en-IN" b="1" dirty="0"/>
              <a:t>Pig – Complex Data types</a:t>
            </a:r>
          </a:p>
        </p:txBody>
      </p:sp>
    </p:spTree>
    <p:extLst>
      <p:ext uri="{BB962C8B-B14F-4D97-AF65-F5344CB8AC3E}">
        <p14:creationId xmlns:p14="http://schemas.microsoft.com/office/powerpoint/2010/main" val="11769007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05747A-73D1-D946-E319-11D37DC0AADD}"/>
              </a:ext>
            </a:extLst>
          </p:cNvPr>
          <p:cNvPicPr>
            <a:picLocks noChangeAspect="1"/>
          </p:cNvPicPr>
          <p:nvPr/>
        </p:nvPicPr>
        <p:blipFill>
          <a:blip r:embed="rId2"/>
          <a:stretch>
            <a:fillRect/>
          </a:stretch>
        </p:blipFill>
        <p:spPr>
          <a:xfrm>
            <a:off x="866737" y="885806"/>
            <a:ext cx="10458526" cy="5086387"/>
          </a:xfrm>
          <a:prstGeom prst="rect">
            <a:avLst/>
          </a:prstGeom>
        </p:spPr>
      </p:pic>
    </p:spTree>
    <p:extLst>
      <p:ext uri="{BB962C8B-B14F-4D97-AF65-F5344CB8AC3E}">
        <p14:creationId xmlns:p14="http://schemas.microsoft.com/office/powerpoint/2010/main" val="6031672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823F7A-0A03-2CB1-DDBA-99829971A374}"/>
              </a:ext>
            </a:extLst>
          </p:cNvPr>
          <p:cNvPicPr>
            <a:picLocks noChangeAspect="1"/>
          </p:cNvPicPr>
          <p:nvPr/>
        </p:nvPicPr>
        <p:blipFill>
          <a:blip r:embed="rId2"/>
          <a:stretch>
            <a:fillRect/>
          </a:stretch>
        </p:blipFill>
        <p:spPr>
          <a:xfrm>
            <a:off x="866737" y="900094"/>
            <a:ext cx="10458526" cy="5057812"/>
          </a:xfrm>
          <a:prstGeom prst="rect">
            <a:avLst/>
          </a:prstGeom>
        </p:spPr>
      </p:pic>
      <p:pic>
        <p:nvPicPr>
          <p:cNvPr id="5" name="Picture 4">
            <a:extLst>
              <a:ext uri="{FF2B5EF4-FFF2-40B4-BE49-F238E27FC236}">
                <a16:creationId xmlns:a16="http://schemas.microsoft.com/office/drawing/2014/main" id="{05A2B1C7-EC5F-113A-2799-9F0F2331446C}"/>
              </a:ext>
            </a:extLst>
          </p:cNvPr>
          <p:cNvPicPr>
            <a:picLocks noChangeAspect="1"/>
          </p:cNvPicPr>
          <p:nvPr/>
        </p:nvPicPr>
        <p:blipFill>
          <a:blip r:embed="rId3"/>
          <a:stretch>
            <a:fillRect/>
          </a:stretch>
        </p:blipFill>
        <p:spPr>
          <a:xfrm>
            <a:off x="890549" y="957244"/>
            <a:ext cx="10410901" cy="4943511"/>
          </a:xfrm>
          <a:prstGeom prst="rect">
            <a:avLst/>
          </a:prstGeom>
        </p:spPr>
      </p:pic>
    </p:spTree>
    <p:extLst>
      <p:ext uri="{BB962C8B-B14F-4D97-AF65-F5344CB8AC3E}">
        <p14:creationId xmlns:p14="http://schemas.microsoft.com/office/powerpoint/2010/main" val="40998923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541CAD-0B98-CD9D-F392-3BA5A67A670A}"/>
              </a:ext>
            </a:extLst>
          </p:cNvPr>
          <p:cNvPicPr>
            <a:picLocks noChangeAspect="1"/>
          </p:cNvPicPr>
          <p:nvPr/>
        </p:nvPicPr>
        <p:blipFill>
          <a:blip r:embed="rId2"/>
          <a:stretch>
            <a:fillRect/>
          </a:stretch>
        </p:blipFill>
        <p:spPr>
          <a:xfrm>
            <a:off x="871499" y="1681149"/>
            <a:ext cx="10449001" cy="3495701"/>
          </a:xfrm>
          <a:prstGeom prst="rect">
            <a:avLst/>
          </a:prstGeom>
        </p:spPr>
      </p:pic>
    </p:spTree>
    <p:extLst>
      <p:ext uri="{BB962C8B-B14F-4D97-AF65-F5344CB8AC3E}">
        <p14:creationId xmlns:p14="http://schemas.microsoft.com/office/powerpoint/2010/main" val="1699607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25392D-EA01-B7DD-5178-6B2FD47A0E6E}"/>
              </a:ext>
            </a:extLst>
          </p:cNvPr>
          <p:cNvPicPr>
            <a:picLocks noChangeAspect="1"/>
          </p:cNvPicPr>
          <p:nvPr/>
        </p:nvPicPr>
        <p:blipFill>
          <a:blip r:embed="rId2"/>
          <a:stretch>
            <a:fillRect/>
          </a:stretch>
        </p:blipFill>
        <p:spPr>
          <a:xfrm>
            <a:off x="2219296" y="552429"/>
            <a:ext cx="7753407" cy="5753142"/>
          </a:xfrm>
          <a:prstGeom prst="rect">
            <a:avLst/>
          </a:prstGeom>
        </p:spPr>
      </p:pic>
    </p:spTree>
    <p:extLst>
      <p:ext uri="{BB962C8B-B14F-4D97-AF65-F5344CB8AC3E}">
        <p14:creationId xmlns:p14="http://schemas.microsoft.com/office/powerpoint/2010/main" val="4236274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82F03A-AD77-D4ED-9D90-C500395A7294}"/>
              </a:ext>
            </a:extLst>
          </p:cNvPr>
          <p:cNvPicPr>
            <a:picLocks noChangeAspect="1"/>
          </p:cNvPicPr>
          <p:nvPr/>
        </p:nvPicPr>
        <p:blipFill>
          <a:blip r:embed="rId2"/>
          <a:stretch>
            <a:fillRect/>
          </a:stretch>
        </p:blipFill>
        <p:spPr>
          <a:xfrm>
            <a:off x="947700" y="1228709"/>
            <a:ext cx="10296600" cy="4400582"/>
          </a:xfrm>
          <a:prstGeom prst="rect">
            <a:avLst/>
          </a:prstGeom>
        </p:spPr>
      </p:pic>
    </p:spTree>
    <p:extLst>
      <p:ext uri="{BB962C8B-B14F-4D97-AF65-F5344CB8AC3E}">
        <p14:creationId xmlns:p14="http://schemas.microsoft.com/office/powerpoint/2010/main" val="558716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8AE0EE-7077-7F3E-4E16-9291C8BA2658}"/>
              </a:ext>
            </a:extLst>
          </p:cNvPr>
          <p:cNvPicPr>
            <a:picLocks noChangeAspect="1"/>
          </p:cNvPicPr>
          <p:nvPr/>
        </p:nvPicPr>
        <p:blipFill>
          <a:blip r:embed="rId2"/>
          <a:stretch>
            <a:fillRect/>
          </a:stretch>
        </p:blipFill>
        <p:spPr>
          <a:xfrm>
            <a:off x="290713" y="740230"/>
            <a:ext cx="11173537" cy="5083548"/>
          </a:xfrm>
          <a:prstGeom prst="rect">
            <a:avLst/>
          </a:prstGeom>
        </p:spPr>
      </p:pic>
    </p:spTree>
    <p:extLst>
      <p:ext uri="{BB962C8B-B14F-4D97-AF65-F5344CB8AC3E}">
        <p14:creationId xmlns:p14="http://schemas.microsoft.com/office/powerpoint/2010/main" val="31629848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C6BAFB-219F-7650-2900-F3ACC53CA708}"/>
              </a:ext>
            </a:extLst>
          </p:cNvPr>
          <p:cNvPicPr>
            <a:picLocks noChangeAspect="1"/>
          </p:cNvPicPr>
          <p:nvPr/>
        </p:nvPicPr>
        <p:blipFill>
          <a:blip r:embed="rId2"/>
          <a:stretch>
            <a:fillRect/>
          </a:stretch>
        </p:blipFill>
        <p:spPr>
          <a:xfrm>
            <a:off x="866737" y="1814500"/>
            <a:ext cx="10458526" cy="3228999"/>
          </a:xfrm>
          <a:prstGeom prst="rect">
            <a:avLst/>
          </a:prstGeom>
        </p:spPr>
      </p:pic>
      <p:pic>
        <p:nvPicPr>
          <p:cNvPr id="7" name="Picture 6">
            <a:extLst>
              <a:ext uri="{FF2B5EF4-FFF2-40B4-BE49-F238E27FC236}">
                <a16:creationId xmlns:a16="http://schemas.microsoft.com/office/drawing/2014/main" id="{6C528E52-ABA6-E664-6941-37ED3A394C17}"/>
              </a:ext>
            </a:extLst>
          </p:cNvPr>
          <p:cNvPicPr>
            <a:picLocks noChangeAspect="1"/>
          </p:cNvPicPr>
          <p:nvPr/>
        </p:nvPicPr>
        <p:blipFill>
          <a:blip r:embed="rId3"/>
          <a:stretch>
            <a:fillRect/>
          </a:stretch>
        </p:blipFill>
        <p:spPr>
          <a:xfrm>
            <a:off x="876262" y="5164783"/>
            <a:ext cx="10449001" cy="733430"/>
          </a:xfrm>
          <a:prstGeom prst="rect">
            <a:avLst/>
          </a:prstGeom>
        </p:spPr>
      </p:pic>
    </p:spTree>
    <p:extLst>
      <p:ext uri="{BB962C8B-B14F-4D97-AF65-F5344CB8AC3E}">
        <p14:creationId xmlns:p14="http://schemas.microsoft.com/office/powerpoint/2010/main" val="2293891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61B8FA-16AA-E7BC-A9E0-D163E1A16DBF}"/>
              </a:ext>
            </a:extLst>
          </p:cNvPr>
          <p:cNvPicPr>
            <a:picLocks noChangeAspect="1"/>
          </p:cNvPicPr>
          <p:nvPr/>
        </p:nvPicPr>
        <p:blipFill>
          <a:blip r:embed="rId2"/>
          <a:stretch>
            <a:fillRect/>
          </a:stretch>
        </p:blipFill>
        <p:spPr>
          <a:xfrm>
            <a:off x="957225" y="747693"/>
            <a:ext cx="10277550" cy="5362614"/>
          </a:xfrm>
          <a:prstGeom prst="rect">
            <a:avLst/>
          </a:prstGeom>
        </p:spPr>
      </p:pic>
    </p:spTree>
    <p:extLst>
      <p:ext uri="{BB962C8B-B14F-4D97-AF65-F5344CB8AC3E}">
        <p14:creationId xmlns:p14="http://schemas.microsoft.com/office/powerpoint/2010/main" val="14281983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851327-313A-6A6D-DC0C-48A756433853}"/>
              </a:ext>
            </a:extLst>
          </p:cNvPr>
          <p:cNvPicPr>
            <a:picLocks noChangeAspect="1"/>
          </p:cNvPicPr>
          <p:nvPr/>
        </p:nvPicPr>
        <p:blipFill>
          <a:blip r:embed="rId2"/>
          <a:stretch>
            <a:fillRect/>
          </a:stretch>
        </p:blipFill>
        <p:spPr>
          <a:xfrm>
            <a:off x="895312" y="804843"/>
            <a:ext cx="10401376" cy="5248313"/>
          </a:xfrm>
          <a:prstGeom prst="rect">
            <a:avLst/>
          </a:prstGeom>
        </p:spPr>
      </p:pic>
    </p:spTree>
    <p:extLst>
      <p:ext uri="{BB962C8B-B14F-4D97-AF65-F5344CB8AC3E}">
        <p14:creationId xmlns:p14="http://schemas.microsoft.com/office/powerpoint/2010/main" val="12930224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90A43D-6A75-E59D-A52A-9D2234A24869}"/>
              </a:ext>
            </a:extLst>
          </p:cNvPr>
          <p:cNvPicPr>
            <a:picLocks noChangeAspect="1"/>
          </p:cNvPicPr>
          <p:nvPr/>
        </p:nvPicPr>
        <p:blipFill>
          <a:blip r:embed="rId2"/>
          <a:stretch>
            <a:fillRect/>
          </a:stretch>
        </p:blipFill>
        <p:spPr>
          <a:xfrm>
            <a:off x="1009613" y="776268"/>
            <a:ext cx="10172774" cy="5305464"/>
          </a:xfrm>
          <a:prstGeom prst="rect">
            <a:avLst/>
          </a:prstGeom>
        </p:spPr>
      </p:pic>
    </p:spTree>
    <p:extLst>
      <p:ext uri="{BB962C8B-B14F-4D97-AF65-F5344CB8AC3E}">
        <p14:creationId xmlns:p14="http://schemas.microsoft.com/office/powerpoint/2010/main" val="3089939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0AFC2F-B64C-1E06-46E9-E9E78AE8E3B9}"/>
              </a:ext>
            </a:extLst>
          </p:cNvPr>
          <p:cNvPicPr>
            <a:picLocks noChangeAspect="1"/>
          </p:cNvPicPr>
          <p:nvPr/>
        </p:nvPicPr>
        <p:blipFill>
          <a:blip r:embed="rId2"/>
          <a:stretch>
            <a:fillRect/>
          </a:stretch>
        </p:blipFill>
        <p:spPr>
          <a:xfrm>
            <a:off x="242558" y="1077764"/>
            <a:ext cx="10363276" cy="5324514"/>
          </a:xfrm>
          <a:prstGeom prst="rect">
            <a:avLst/>
          </a:prstGeom>
        </p:spPr>
      </p:pic>
    </p:spTree>
    <p:extLst>
      <p:ext uri="{BB962C8B-B14F-4D97-AF65-F5344CB8AC3E}">
        <p14:creationId xmlns:p14="http://schemas.microsoft.com/office/powerpoint/2010/main" val="6312056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E8EA57-7801-6C45-D3DA-B0097F4B7502}"/>
              </a:ext>
            </a:extLst>
          </p:cNvPr>
          <p:cNvPicPr>
            <a:picLocks noChangeAspect="1"/>
          </p:cNvPicPr>
          <p:nvPr/>
        </p:nvPicPr>
        <p:blipFill>
          <a:blip r:embed="rId2"/>
          <a:stretch>
            <a:fillRect/>
          </a:stretch>
        </p:blipFill>
        <p:spPr>
          <a:xfrm>
            <a:off x="895312" y="1908393"/>
            <a:ext cx="10401376" cy="2257442"/>
          </a:xfrm>
          <a:prstGeom prst="rect">
            <a:avLst/>
          </a:prstGeom>
        </p:spPr>
      </p:pic>
    </p:spTree>
    <p:extLst>
      <p:ext uri="{BB962C8B-B14F-4D97-AF65-F5344CB8AC3E}">
        <p14:creationId xmlns:p14="http://schemas.microsoft.com/office/powerpoint/2010/main" val="1948719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78DB495-F8CD-4BC7-8918-DBFDFC1A7828}"/>
              </a:ext>
            </a:extLst>
          </p:cNvPr>
          <p:cNvSpPr txBox="1"/>
          <p:nvPr/>
        </p:nvSpPr>
        <p:spPr>
          <a:xfrm>
            <a:off x="4912568" y="185449"/>
            <a:ext cx="6142652" cy="523220"/>
          </a:xfrm>
          <a:prstGeom prst="rect">
            <a:avLst/>
          </a:prstGeom>
          <a:noFill/>
        </p:spPr>
        <p:txBody>
          <a:bodyPr wrap="square">
            <a:spAutoFit/>
          </a:bodyPr>
          <a:lstStyle/>
          <a:p>
            <a:pPr algn="l"/>
            <a:r>
              <a:rPr lang="en-IN" sz="2800" b="0" i="0" dirty="0">
                <a:effectLst/>
                <a:latin typeface="Arial" panose="020B0604020202020204" pitchFamily="34" charset="0"/>
              </a:rPr>
              <a:t>Join Operator</a:t>
            </a:r>
          </a:p>
        </p:txBody>
      </p:sp>
      <p:sp>
        <p:nvSpPr>
          <p:cNvPr id="4" name="TextBox 3">
            <a:extLst>
              <a:ext uri="{FF2B5EF4-FFF2-40B4-BE49-F238E27FC236}">
                <a16:creationId xmlns:a16="http://schemas.microsoft.com/office/drawing/2014/main" id="{76FBBFCE-C066-4F51-BEA7-1FFD2C2556B1}"/>
              </a:ext>
            </a:extLst>
          </p:cNvPr>
          <p:cNvSpPr txBox="1"/>
          <p:nvPr/>
        </p:nvSpPr>
        <p:spPr>
          <a:xfrm>
            <a:off x="348343" y="1098198"/>
            <a:ext cx="11097208" cy="2585323"/>
          </a:xfrm>
          <a:prstGeom prst="rect">
            <a:avLst/>
          </a:prstGeom>
          <a:noFill/>
        </p:spPr>
        <p:txBody>
          <a:bodyPr wrap="square">
            <a:spAutoFit/>
          </a:bodyPr>
          <a:lstStyle/>
          <a:p>
            <a:pPr algn="just"/>
            <a:r>
              <a:rPr lang="en-US" b="0" i="0" dirty="0">
                <a:solidFill>
                  <a:srgbClr val="000000"/>
                </a:solidFill>
                <a:effectLst/>
                <a:latin typeface="Arial" panose="020B0604020202020204" pitchFamily="34" charset="0"/>
              </a:rPr>
              <a:t>The </a:t>
            </a:r>
            <a:r>
              <a:rPr lang="en-US" b="1" i="0" dirty="0">
                <a:solidFill>
                  <a:srgbClr val="000000"/>
                </a:solidFill>
                <a:effectLst/>
                <a:latin typeface="Arial" panose="020B0604020202020204" pitchFamily="34" charset="0"/>
              </a:rPr>
              <a:t>JOIN</a:t>
            </a:r>
            <a:r>
              <a:rPr lang="en-US" b="0" i="0" dirty="0">
                <a:solidFill>
                  <a:srgbClr val="000000"/>
                </a:solidFill>
                <a:effectLst/>
                <a:latin typeface="Arial" panose="020B0604020202020204" pitchFamily="34" charset="0"/>
              </a:rPr>
              <a:t> operator is used to </a:t>
            </a:r>
            <a:r>
              <a:rPr lang="en-US" b="0" i="0" dirty="0">
                <a:solidFill>
                  <a:srgbClr val="FF0000"/>
                </a:solidFill>
                <a:effectLst/>
                <a:latin typeface="Arial" panose="020B0604020202020204" pitchFamily="34" charset="0"/>
              </a:rPr>
              <a:t>combine records from two or more relations</a:t>
            </a:r>
            <a:r>
              <a:rPr lang="en-US" b="0" i="0" dirty="0">
                <a:solidFill>
                  <a:srgbClr val="000000"/>
                </a:solidFill>
                <a:effectLst/>
                <a:latin typeface="Arial" panose="020B0604020202020204" pitchFamily="34" charset="0"/>
              </a:rPr>
              <a:t>. While performing a join operation, we </a:t>
            </a:r>
            <a:r>
              <a:rPr lang="en-US" b="0" i="0" dirty="0">
                <a:solidFill>
                  <a:srgbClr val="00B0F0"/>
                </a:solidFill>
                <a:effectLst/>
                <a:latin typeface="Arial" panose="020B0604020202020204" pitchFamily="34" charset="0"/>
              </a:rPr>
              <a:t>declare one (or a group of) field(s) from each relation, as keys</a:t>
            </a:r>
            <a:r>
              <a:rPr lang="en-US" b="0" i="0" dirty="0">
                <a:solidFill>
                  <a:srgbClr val="000000"/>
                </a:solidFill>
                <a:effectLst/>
                <a:latin typeface="Arial" panose="020B0604020202020204" pitchFamily="34" charset="0"/>
              </a:rPr>
              <a:t>. When these keys match, the two particular tuples are matched, else the records are dropped. Joins can be of the following types −</a:t>
            </a:r>
          </a:p>
          <a:p>
            <a:pPr algn="just"/>
            <a:endParaRPr lang="en-US" dirty="0">
              <a:solidFill>
                <a:srgbClr val="000000"/>
              </a:solidFill>
              <a:latin typeface="Arial" panose="020B0604020202020204" pitchFamily="34" charset="0"/>
            </a:endParaRPr>
          </a:p>
          <a:p>
            <a:pPr algn="just"/>
            <a:endParaRPr lang="en-US" b="0" i="0" dirty="0">
              <a:solidFill>
                <a:srgbClr val="000000"/>
              </a:solidFill>
              <a:effectLst/>
              <a:latin typeface="Arial" panose="020B0604020202020204" pitchFamily="34" charset="0"/>
            </a:endParaRPr>
          </a:p>
          <a:p>
            <a:pPr algn="just"/>
            <a:endParaRPr lang="en-US" b="0" i="0" dirty="0">
              <a:solidFill>
                <a:srgbClr val="000000"/>
              </a:solidFill>
              <a:effectLst/>
              <a:latin typeface="Arial" panose="020B0604020202020204" pitchFamily="34" charset="0"/>
            </a:endParaRPr>
          </a:p>
          <a:p>
            <a:pPr algn="l">
              <a:buFont typeface="Arial" panose="020B0604020202020204" pitchFamily="34" charset="0"/>
              <a:buChar char="•"/>
            </a:pPr>
            <a:r>
              <a:rPr lang="en-US" b="0" i="0" dirty="0">
                <a:effectLst/>
                <a:latin typeface="Arial" panose="020B0604020202020204" pitchFamily="34" charset="0"/>
              </a:rPr>
              <a:t>Self-join</a:t>
            </a:r>
          </a:p>
          <a:p>
            <a:pPr algn="l">
              <a:buFont typeface="Arial" panose="020B0604020202020204" pitchFamily="34" charset="0"/>
              <a:buChar char="•"/>
            </a:pPr>
            <a:r>
              <a:rPr lang="en-US" b="0" i="0" dirty="0">
                <a:effectLst/>
                <a:latin typeface="Arial" panose="020B0604020202020204" pitchFamily="34" charset="0"/>
              </a:rPr>
              <a:t>Inner-join</a:t>
            </a:r>
          </a:p>
          <a:p>
            <a:pPr algn="l">
              <a:buFont typeface="Arial" panose="020B0604020202020204" pitchFamily="34" charset="0"/>
              <a:buChar char="•"/>
            </a:pPr>
            <a:r>
              <a:rPr lang="en-US" b="0" i="0" dirty="0">
                <a:effectLst/>
                <a:latin typeface="Arial" panose="020B0604020202020204" pitchFamily="34" charset="0"/>
              </a:rPr>
              <a:t>Outer-join − left join, right join, and full join</a:t>
            </a:r>
          </a:p>
        </p:txBody>
      </p:sp>
    </p:spTree>
    <p:extLst>
      <p:ext uri="{BB962C8B-B14F-4D97-AF65-F5344CB8AC3E}">
        <p14:creationId xmlns:p14="http://schemas.microsoft.com/office/powerpoint/2010/main" val="26022231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78DB495-F8CD-4BC7-8918-DBFDFC1A7828}"/>
              </a:ext>
            </a:extLst>
          </p:cNvPr>
          <p:cNvSpPr txBox="1"/>
          <p:nvPr/>
        </p:nvSpPr>
        <p:spPr>
          <a:xfrm>
            <a:off x="4912568" y="185449"/>
            <a:ext cx="6142652" cy="523220"/>
          </a:xfrm>
          <a:prstGeom prst="rect">
            <a:avLst/>
          </a:prstGeom>
          <a:noFill/>
        </p:spPr>
        <p:txBody>
          <a:bodyPr wrap="square">
            <a:spAutoFit/>
          </a:bodyPr>
          <a:lstStyle/>
          <a:p>
            <a:pPr algn="l"/>
            <a:r>
              <a:rPr lang="en-IN" sz="2800" b="0" i="0" dirty="0">
                <a:effectLst/>
                <a:latin typeface="Arial" panose="020B0604020202020204" pitchFamily="34" charset="0"/>
              </a:rPr>
              <a:t>Join Operator</a:t>
            </a:r>
          </a:p>
        </p:txBody>
      </p:sp>
      <p:sp>
        <p:nvSpPr>
          <p:cNvPr id="6" name="TextBox 5">
            <a:extLst>
              <a:ext uri="{FF2B5EF4-FFF2-40B4-BE49-F238E27FC236}">
                <a16:creationId xmlns:a16="http://schemas.microsoft.com/office/drawing/2014/main" id="{0AEDB2DA-A380-4647-AC9D-9DC5FADD0163}"/>
              </a:ext>
            </a:extLst>
          </p:cNvPr>
          <p:cNvSpPr txBox="1"/>
          <p:nvPr/>
        </p:nvSpPr>
        <p:spPr>
          <a:xfrm>
            <a:off x="914400" y="1028343"/>
            <a:ext cx="6096000" cy="4801314"/>
          </a:xfrm>
          <a:prstGeom prst="rect">
            <a:avLst/>
          </a:prstGeom>
          <a:noFill/>
        </p:spPr>
        <p:txBody>
          <a:bodyPr wrap="square">
            <a:spAutoFit/>
          </a:bodyPr>
          <a:lstStyle/>
          <a:p>
            <a:r>
              <a:rPr lang="en-IN" dirty="0">
                <a:solidFill>
                  <a:srgbClr val="0070C0"/>
                </a:solidFill>
              </a:rPr>
              <a:t>customers.txt</a:t>
            </a:r>
          </a:p>
          <a:p>
            <a:endParaRPr lang="en-IN" dirty="0"/>
          </a:p>
          <a:p>
            <a:r>
              <a:rPr lang="en-IN" dirty="0"/>
              <a:t>1,Ramesh,32,Ahmedabad,2000.00</a:t>
            </a:r>
          </a:p>
          <a:p>
            <a:r>
              <a:rPr lang="en-IN" dirty="0"/>
              <a:t>2,Khilan,25,Delhi,1500.00</a:t>
            </a:r>
          </a:p>
          <a:p>
            <a:r>
              <a:rPr lang="en-IN" dirty="0"/>
              <a:t>3,kaushik,23,Kota,2000.00</a:t>
            </a:r>
          </a:p>
          <a:p>
            <a:r>
              <a:rPr lang="en-IN" dirty="0"/>
              <a:t>4,Chaitali,25,Mumbai,6500.00 </a:t>
            </a:r>
          </a:p>
          <a:p>
            <a:r>
              <a:rPr lang="en-IN" dirty="0"/>
              <a:t>5,Hardik,27,Bhopal,8500.00</a:t>
            </a:r>
          </a:p>
          <a:p>
            <a:r>
              <a:rPr lang="en-IN" dirty="0"/>
              <a:t>6,Komal,22,MP,4500.00</a:t>
            </a:r>
          </a:p>
          <a:p>
            <a:r>
              <a:rPr lang="en-IN" dirty="0"/>
              <a:t>7,Muffy,24,Indore,10000.00</a:t>
            </a:r>
          </a:p>
          <a:p>
            <a:endParaRPr lang="en-IN" dirty="0"/>
          </a:p>
          <a:p>
            <a:endParaRPr lang="en-IN" dirty="0"/>
          </a:p>
          <a:p>
            <a:r>
              <a:rPr lang="en-IN" dirty="0">
                <a:solidFill>
                  <a:srgbClr val="0070C0"/>
                </a:solidFill>
              </a:rPr>
              <a:t>orders.txt</a:t>
            </a:r>
          </a:p>
          <a:p>
            <a:endParaRPr lang="en-IN" dirty="0"/>
          </a:p>
          <a:p>
            <a:r>
              <a:rPr lang="en-IN" dirty="0"/>
              <a:t>102,2009-10-08 00:00:00,3,3000</a:t>
            </a:r>
          </a:p>
          <a:p>
            <a:r>
              <a:rPr lang="en-IN" dirty="0"/>
              <a:t>100,2009-10-08 00:00:00,3,1500</a:t>
            </a:r>
          </a:p>
          <a:p>
            <a:r>
              <a:rPr lang="en-IN" dirty="0"/>
              <a:t>101,2009-11-20 00:00:00,2,1560</a:t>
            </a:r>
          </a:p>
          <a:p>
            <a:r>
              <a:rPr lang="en-IN" dirty="0"/>
              <a:t>103,2008-05-20 00:00:00,4,2060</a:t>
            </a:r>
          </a:p>
        </p:txBody>
      </p:sp>
    </p:spTree>
    <p:extLst>
      <p:ext uri="{BB962C8B-B14F-4D97-AF65-F5344CB8AC3E}">
        <p14:creationId xmlns:p14="http://schemas.microsoft.com/office/powerpoint/2010/main" val="4227445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64B76D-6EFF-F5E2-599D-E059F0B3E97E}"/>
              </a:ext>
            </a:extLst>
          </p:cNvPr>
          <p:cNvPicPr>
            <a:picLocks noChangeAspect="1"/>
          </p:cNvPicPr>
          <p:nvPr/>
        </p:nvPicPr>
        <p:blipFill>
          <a:blip r:embed="rId2"/>
          <a:stretch>
            <a:fillRect/>
          </a:stretch>
        </p:blipFill>
        <p:spPr>
          <a:xfrm>
            <a:off x="125194" y="832117"/>
            <a:ext cx="11754999" cy="5106680"/>
          </a:xfrm>
          <a:prstGeom prst="rect">
            <a:avLst/>
          </a:prstGeom>
        </p:spPr>
      </p:pic>
    </p:spTree>
    <p:extLst>
      <p:ext uri="{BB962C8B-B14F-4D97-AF65-F5344CB8AC3E}">
        <p14:creationId xmlns:p14="http://schemas.microsoft.com/office/powerpoint/2010/main" val="38511457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78DB495-F8CD-4BC7-8918-DBFDFC1A7828}"/>
              </a:ext>
            </a:extLst>
          </p:cNvPr>
          <p:cNvSpPr txBox="1"/>
          <p:nvPr/>
        </p:nvSpPr>
        <p:spPr>
          <a:xfrm>
            <a:off x="4912568" y="185449"/>
            <a:ext cx="6142652" cy="523220"/>
          </a:xfrm>
          <a:prstGeom prst="rect">
            <a:avLst/>
          </a:prstGeom>
          <a:noFill/>
        </p:spPr>
        <p:txBody>
          <a:bodyPr wrap="square">
            <a:spAutoFit/>
          </a:bodyPr>
          <a:lstStyle/>
          <a:p>
            <a:pPr algn="l"/>
            <a:r>
              <a:rPr lang="en-IN" sz="2800" b="0" i="0" dirty="0">
                <a:effectLst/>
                <a:latin typeface="Arial" panose="020B0604020202020204" pitchFamily="34" charset="0"/>
              </a:rPr>
              <a:t>Join Operator</a:t>
            </a:r>
          </a:p>
        </p:txBody>
      </p:sp>
      <p:sp>
        <p:nvSpPr>
          <p:cNvPr id="7" name="TextBox 6">
            <a:extLst>
              <a:ext uri="{FF2B5EF4-FFF2-40B4-BE49-F238E27FC236}">
                <a16:creationId xmlns:a16="http://schemas.microsoft.com/office/drawing/2014/main" id="{CF2CACE1-791A-446A-B5B8-39C7AA57889A}"/>
              </a:ext>
            </a:extLst>
          </p:cNvPr>
          <p:cNvSpPr txBox="1"/>
          <p:nvPr/>
        </p:nvSpPr>
        <p:spPr>
          <a:xfrm>
            <a:off x="460309" y="1011113"/>
            <a:ext cx="10804849" cy="369332"/>
          </a:xfrm>
          <a:prstGeom prst="rect">
            <a:avLst/>
          </a:prstGeom>
          <a:noFill/>
        </p:spPr>
        <p:txBody>
          <a:bodyPr wrap="square">
            <a:spAutoFit/>
          </a:bodyPr>
          <a:lstStyle/>
          <a:p>
            <a:r>
              <a:rPr lang="en-US" b="0" i="0" dirty="0">
                <a:solidFill>
                  <a:srgbClr val="000000"/>
                </a:solidFill>
                <a:effectLst/>
                <a:latin typeface="Arial" panose="020B0604020202020204" pitchFamily="34" charset="0"/>
              </a:rPr>
              <a:t>And we have loaded these two files into Pig with the relations </a:t>
            </a:r>
            <a:r>
              <a:rPr lang="en-US" b="1" i="0" dirty="0">
                <a:solidFill>
                  <a:srgbClr val="000000"/>
                </a:solidFill>
                <a:effectLst/>
                <a:latin typeface="Arial" panose="020B0604020202020204" pitchFamily="34" charset="0"/>
              </a:rPr>
              <a:t>customers</a:t>
            </a:r>
            <a:r>
              <a:rPr lang="en-US" b="0" i="0" dirty="0">
                <a:solidFill>
                  <a:srgbClr val="000000"/>
                </a:solidFill>
                <a:effectLst/>
                <a:latin typeface="Arial" panose="020B0604020202020204" pitchFamily="34" charset="0"/>
              </a:rPr>
              <a:t> and </a:t>
            </a:r>
            <a:r>
              <a:rPr lang="en-US" b="1" i="0" dirty="0">
                <a:solidFill>
                  <a:srgbClr val="000000"/>
                </a:solidFill>
                <a:effectLst/>
                <a:latin typeface="Arial" panose="020B0604020202020204" pitchFamily="34" charset="0"/>
              </a:rPr>
              <a:t>orders</a:t>
            </a:r>
            <a:r>
              <a:rPr lang="en-US" b="0" i="0" dirty="0">
                <a:solidFill>
                  <a:srgbClr val="000000"/>
                </a:solidFill>
                <a:effectLst/>
                <a:latin typeface="Arial" panose="020B0604020202020204" pitchFamily="34" charset="0"/>
              </a:rPr>
              <a:t> as shown below.</a:t>
            </a:r>
            <a:endParaRPr lang="en-IN" dirty="0"/>
          </a:p>
        </p:txBody>
      </p:sp>
      <p:sp>
        <p:nvSpPr>
          <p:cNvPr id="3" name="Rectangle 1">
            <a:extLst>
              <a:ext uri="{FF2B5EF4-FFF2-40B4-BE49-F238E27FC236}">
                <a16:creationId xmlns:a16="http://schemas.microsoft.com/office/drawing/2014/main" id="{8D1907C9-CCE7-44D0-A6F0-C1935CDD992E}"/>
              </a:ext>
            </a:extLst>
          </p:cNvPr>
          <p:cNvSpPr>
            <a:spLocks noChangeArrowheads="1"/>
          </p:cNvSpPr>
          <p:nvPr/>
        </p:nvSpPr>
        <p:spPr bwMode="auto">
          <a:xfrm>
            <a:off x="205273" y="2625545"/>
            <a:ext cx="11719249" cy="2609055"/>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2218"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grunt</a:t>
            </a:r>
            <a:r>
              <a:rPr kumimoji="0" lang="en-US" altLang="en-US" sz="24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&gt;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customers </a:t>
            </a:r>
            <a:r>
              <a:rPr kumimoji="0" lang="en-US" altLang="en-US" sz="24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LOAD </a:t>
            </a:r>
            <a:r>
              <a:rPr kumimoji="0" lang="en-US" altLang="en-US" sz="2400" b="0" i="0" u="none" strike="noStrike" cap="none" normalizeH="0" baseline="0" dirty="0">
                <a:ln>
                  <a:noFill/>
                </a:ln>
                <a:solidFill>
                  <a:srgbClr val="0088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err="1">
                <a:ln>
                  <a:noFill/>
                </a:ln>
                <a:solidFill>
                  <a:srgbClr val="008800"/>
                </a:solidFill>
                <a:effectLst/>
                <a:latin typeface="Courier New" panose="02070309020205020404" pitchFamily="49" charset="0"/>
                <a:cs typeface="Courier New" panose="02070309020205020404" pitchFamily="49" charset="0"/>
              </a:rPr>
              <a:t>hdfs</a:t>
            </a:r>
            <a:r>
              <a:rPr kumimoji="0" lang="en-US" altLang="en-US" sz="2400" b="0" i="0" u="none" strike="noStrike" cap="none" normalizeH="0" baseline="0" dirty="0">
                <a:ln>
                  <a:noFill/>
                </a:ln>
                <a:solidFill>
                  <a:srgbClr val="008800"/>
                </a:solidFill>
                <a:effectLst/>
                <a:latin typeface="Courier New" panose="02070309020205020404" pitchFamily="49" charset="0"/>
                <a:cs typeface="Courier New" panose="02070309020205020404" pitchFamily="49" charset="0"/>
              </a:rPr>
              <a:t>://localhost:9000/</a:t>
            </a:r>
            <a:r>
              <a:rPr kumimoji="0" lang="en-US" altLang="en-US" sz="2400" b="0" i="0" u="none" strike="noStrike" cap="none" normalizeH="0" baseline="0" dirty="0" err="1">
                <a:ln>
                  <a:noFill/>
                </a:ln>
                <a:solidFill>
                  <a:srgbClr val="008800"/>
                </a:solidFill>
                <a:effectLst/>
                <a:latin typeface="Courier New" panose="02070309020205020404" pitchFamily="49" charset="0"/>
                <a:cs typeface="Courier New" panose="02070309020205020404" pitchFamily="49" charset="0"/>
              </a:rPr>
              <a:t>pig_data</a:t>
            </a:r>
            <a:r>
              <a:rPr kumimoji="0" lang="en-US" altLang="en-US" sz="2400" b="0" i="0" u="none" strike="noStrike" cap="none" normalizeH="0" baseline="0" dirty="0">
                <a:ln>
                  <a:noFill/>
                </a:ln>
                <a:solidFill>
                  <a:srgbClr val="008800"/>
                </a:solidFill>
                <a:effectLst/>
                <a:latin typeface="Courier New" panose="02070309020205020404" pitchFamily="49" charset="0"/>
                <a:cs typeface="Courier New" panose="02070309020205020404" pitchFamily="49" charset="0"/>
              </a:rPr>
              <a:t>/customers.txt'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USING </a:t>
            </a:r>
            <a:r>
              <a:rPr kumimoji="0" lang="en-US" altLang="en-US" sz="2400" b="0" i="0" u="none" strike="noStrike" cap="none" normalizeH="0" baseline="0" dirty="0" err="1">
                <a:ln>
                  <a:noFill/>
                </a:ln>
                <a:solidFill>
                  <a:srgbClr val="660066"/>
                </a:solidFill>
                <a:effectLst/>
                <a:latin typeface="Courier New" panose="02070309020205020404" pitchFamily="49" charset="0"/>
                <a:cs typeface="Courier New" panose="02070309020205020404" pitchFamily="49" charset="0"/>
              </a:rPr>
              <a:t>PigStorage</a:t>
            </a:r>
            <a:r>
              <a:rPr kumimoji="0" lang="en-US" altLang="en-US" sz="24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a:ln>
                  <a:noFill/>
                </a:ln>
                <a:solidFill>
                  <a:srgbClr val="0088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400" b="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as</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4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id</a:t>
            </a:r>
            <a:r>
              <a:rPr kumimoji="0" lang="en-US" altLang="en-US" sz="2400" b="0"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err="1">
                <a:ln>
                  <a:noFill/>
                </a:ln>
                <a:solidFill>
                  <a:srgbClr val="000088"/>
                </a:solidFill>
                <a:effectLst/>
                <a:latin typeface="Courier New" panose="02070309020205020404" pitchFamily="49" charset="0"/>
                <a:cs typeface="Courier New" panose="02070309020205020404" pitchFamily="49" charset="0"/>
              </a:rPr>
              <a:t>int</a:t>
            </a:r>
            <a:r>
              <a:rPr kumimoji="0" lang="en-US" altLang="en-US" sz="24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name</a:t>
            </a:r>
            <a:r>
              <a:rPr kumimoji="0" lang="en-US" altLang="en-US" sz="2400" b="0"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chararray</a:t>
            </a:r>
            <a:r>
              <a:rPr kumimoji="0" lang="en-US" altLang="en-US" sz="24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age</a:t>
            </a:r>
            <a:r>
              <a:rPr kumimoji="0" lang="en-US" altLang="en-US" sz="2400" b="0"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err="1">
                <a:ln>
                  <a:noFill/>
                </a:ln>
                <a:solidFill>
                  <a:srgbClr val="000088"/>
                </a:solidFill>
                <a:effectLst/>
                <a:latin typeface="Courier New" panose="02070309020205020404" pitchFamily="49" charset="0"/>
                <a:cs typeface="Courier New" panose="02070309020205020404" pitchFamily="49" charset="0"/>
              </a:rPr>
              <a:t>int</a:t>
            </a:r>
            <a:r>
              <a:rPr kumimoji="0" lang="en-US" altLang="en-US" sz="24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address</a:t>
            </a:r>
            <a:r>
              <a:rPr kumimoji="0" lang="en-US" altLang="en-US" sz="2400" b="0"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chararray</a:t>
            </a:r>
            <a:r>
              <a:rPr kumimoji="0" lang="en-US" altLang="en-US" sz="24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salary</a:t>
            </a:r>
            <a:r>
              <a:rPr kumimoji="0" lang="en-US" altLang="en-US" sz="2400" b="0"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err="1">
                <a:ln>
                  <a:noFill/>
                </a:ln>
                <a:solidFill>
                  <a:srgbClr val="000088"/>
                </a:solidFill>
                <a:effectLst/>
                <a:latin typeface="Courier New" panose="02070309020205020404" pitchFamily="49" charset="0"/>
                <a:cs typeface="Courier New" panose="02070309020205020404" pitchFamily="49" charset="0"/>
              </a:rPr>
              <a:t>int</a:t>
            </a:r>
            <a:r>
              <a:rPr kumimoji="0" lang="en-US" altLang="en-US" sz="24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grunt</a:t>
            </a:r>
            <a:r>
              <a:rPr kumimoji="0" lang="en-US" altLang="en-US" sz="24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&gt;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orders </a:t>
            </a:r>
            <a:r>
              <a:rPr kumimoji="0" lang="en-US" altLang="en-US" sz="24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LOAD </a:t>
            </a:r>
            <a:r>
              <a:rPr kumimoji="0" lang="en-US" altLang="en-US" sz="2400" b="0" i="0" u="none" strike="noStrike" cap="none" normalizeH="0" baseline="0" dirty="0">
                <a:ln>
                  <a:noFill/>
                </a:ln>
                <a:solidFill>
                  <a:srgbClr val="0088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err="1">
                <a:ln>
                  <a:noFill/>
                </a:ln>
                <a:solidFill>
                  <a:srgbClr val="008800"/>
                </a:solidFill>
                <a:effectLst/>
                <a:latin typeface="Courier New" panose="02070309020205020404" pitchFamily="49" charset="0"/>
                <a:cs typeface="Courier New" panose="02070309020205020404" pitchFamily="49" charset="0"/>
              </a:rPr>
              <a:t>hdfs</a:t>
            </a:r>
            <a:r>
              <a:rPr kumimoji="0" lang="en-US" altLang="en-US" sz="2400" b="0" i="0" u="none" strike="noStrike" cap="none" normalizeH="0" baseline="0" dirty="0">
                <a:ln>
                  <a:noFill/>
                </a:ln>
                <a:solidFill>
                  <a:srgbClr val="008800"/>
                </a:solidFill>
                <a:effectLst/>
                <a:latin typeface="Courier New" panose="02070309020205020404" pitchFamily="49" charset="0"/>
                <a:cs typeface="Courier New" panose="02070309020205020404" pitchFamily="49" charset="0"/>
              </a:rPr>
              <a:t>://localhost:9000/</a:t>
            </a:r>
            <a:r>
              <a:rPr kumimoji="0" lang="en-US" altLang="en-US" sz="2400" b="0" i="0" u="none" strike="noStrike" cap="none" normalizeH="0" baseline="0" dirty="0" err="1">
                <a:ln>
                  <a:noFill/>
                </a:ln>
                <a:solidFill>
                  <a:srgbClr val="008800"/>
                </a:solidFill>
                <a:effectLst/>
                <a:latin typeface="Courier New" panose="02070309020205020404" pitchFamily="49" charset="0"/>
                <a:cs typeface="Courier New" panose="02070309020205020404" pitchFamily="49" charset="0"/>
              </a:rPr>
              <a:t>pig_data</a:t>
            </a:r>
            <a:r>
              <a:rPr kumimoji="0" lang="en-US" altLang="en-US" sz="2400" b="0" i="0" u="none" strike="noStrike" cap="none" normalizeH="0" baseline="0" dirty="0">
                <a:ln>
                  <a:noFill/>
                </a:ln>
                <a:solidFill>
                  <a:srgbClr val="008800"/>
                </a:solidFill>
                <a:effectLst/>
                <a:latin typeface="Courier New" panose="02070309020205020404" pitchFamily="49" charset="0"/>
                <a:cs typeface="Courier New" panose="02070309020205020404" pitchFamily="49" charset="0"/>
              </a:rPr>
              <a:t>/orders.txt'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USING </a:t>
            </a:r>
            <a:r>
              <a:rPr kumimoji="0" lang="en-US" altLang="en-US" sz="2400" b="0" i="0" u="none" strike="noStrike" cap="none" normalizeH="0" baseline="0" dirty="0" err="1">
                <a:ln>
                  <a:noFill/>
                </a:ln>
                <a:solidFill>
                  <a:srgbClr val="660066"/>
                </a:solidFill>
                <a:effectLst/>
                <a:latin typeface="Courier New" panose="02070309020205020404" pitchFamily="49" charset="0"/>
                <a:cs typeface="Courier New" panose="02070309020205020404" pitchFamily="49" charset="0"/>
              </a:rPr>
              <a:t>PigStorage</a:t>
            </a:r>
            <a:r>
              <a:rPr kumimoji="0" lang="en-US" altLang="en-US" sz="24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a:ln>
                  <a:noFill/>
                </a:ln>
                <a:solidFill>
                  <a:srgbClr val="0088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400" b="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as</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4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oid</a:t>
            </a:r>
            <a:r>
              <a:rPr kumimoji="0" lang="en-US" altLang="en-US" sz="2400" b="0"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err="1">
                <a:ln>
                  <a:noFill/>
                </a:ln>
                <a:solidFill>
                  <a:srgbClr val="000088"/>
                </a:solidFill>
                <a:effectLst/>
                <a:latin typeface="Courier New" panose="02070309020205020404" pitchFamily="49" charset="0"/>
                <a:cs typeface="Courier New" panose="02070309020205020404" pitchFamily="49" charset="0"/>
              </a:rPr>
              <a:t>int</a:t>
            </a:r>
            <a:r>
              <a:rPr kumimoji="0" lang="en-US" altLang="en-US" sz="24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date</a:t>
            </a:r>
            <a:r>
              <a:rPr kumimoji="0" lang="en-US" altLang="en-US" sz="2400" b="0"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chararray</a:t>
            </a:r>
            <a:r>
              <a:rPr kumimoji="0" lang="en-US" altLang="en-US" sz="24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customer_id</a:t>
            </a:r>
            <a:r>
              <a:rPr kumimoji="0" lang="en-US" altLang="en-US" sz="2400" b="0"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err="1">
                <a:ln>
                  <a:noFill/>
                </a:ln>
                <a:solidFill>
                  <a:srgbClr val="000088"/>
                </a:solidFill>
                <a:effectLst/>
                <a:latin typeface="Courier New" panose="02070309020205020404" pitchFamily="49" charset="0"/>
                <a:cs typeface="Courier New" panose="02070309020205020404" pitchFamily="49" charset="0"/>
              </a:rPr>
              <a:t>int</a:t>
            </a:r>
            <a:r>
              <a:rPr kumimoji="0" lang="en-US" altLang="en-US" sz="24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amount</a:t>
            </a:r>
            <a:r>
              <a:rPr kumimoji="0" lang="en-US" altLang="en-US" sz="2400" b="0"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err="1">
                <a:ln>
                  <a:noFill/>
                </a:ln>
                <a:solidFill>
                  <a:srgbClr val="000088"/>
                </a:solidFill>
                <a:effectLst/>
                <a:latin typeface="Courier New" panose="02070309020205020404" pitchFamily="49" charset="0"/>
                <a:cs typeface="Courier New" panose="02070309020205020404" pitchFamily="49" charset="0"/>
              </a:rPr>
              <a:t>int</a:t>
            </a:r>
            <a:r>
              <a:rPr kumimoji="0" lang="en-US" altLang="en-US" sz="24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099280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78DB495-F8CD-4BC7-8918-DBFDFC1A7828}"/>
              </a:ext>
            </a:extLst>
          </p:cNvPr>
          <p:cNvSpPr txBox="1"/>
          <p:nvPr/>
        </p:nvSpPr>
        <p:spPr>
          <a:xfrm>
            <a:off x="4912568" y="185449"/>
            <a:ext cx="6142652" cy="523220"/>
          </a:xfrm>
          <a:prstGeom prst="rect">
            <a:avLst/>
          </a:prstGeom>
          <a:noFill/>
        </p:spPr>
        <p:txBody>
          <a:bodyPr wrap="square">
            <a:spAutoFit/>
          </a:bodyPr>
          <a:lstStyle/>
          <a:p>
            <a:pPr algn="l"/>
            <a:r>
              <a:rPr lang="en-IN" sz="2800" b="0" i="0" dirty="0">
                <a:effectLst/>
                <a:latin typeface="Arial" panose="020B0604020202020204" pitchFamily="34" charset="0"/>
              </a:rPr>
              <a:t>Join Operator</a:t>
            </a:r>
          </a:p>
        </p:txBody>
      </p:sp>
      <p:sp>
        <p:nvSpPr>
          <p:cNvPr id="7" name="TextBox 6">
            <a:extLst>
              <a:ext uri="{FF2B5EF4-FFF2-40B4-BE49-F238E27FC236}">
                <a16:creationId xmlns:a16="http://schemas.microsoft.com/office/drawing/2014/main" id="{CF2CACE1-791A-446A-B5B8-39C7AA57889A}"/>
              </a:ext>
            </a:extLst>
          </p:cNvPr>
          <p:cNvSpPr txBox="1"/>
          <p:nvPr/>
        </p:nvSpPr>
        <p:spPr>
          <a:xfrm>
            <a:off x="304798" y="640577"/>
            <a:ext cx="10639491" cy="2031325"/>
          </a:xfrm>
          <a:prstGeom prst="rect">
            <a:avLst/>
          </a:prstGeom>
          <a:noFill/>
        </p:spPr>
        <p:txBody>
          <a:bodyPr wrap="square">
            <a:spAutoFit/>
          </a:bodyPr>
          <a:lstStyle/>
          <a:p>
            <a:pPr algn="l"/>
            <a:r>
              <a:rPr lang="en-US" b="1" i="0" dirty="0">
                <a:effectLst/>
                <a:latin typeface="Arial" panose="020B0604020202020204" pitchFamily="34" charset="0"/>
              </a:rPr>
              <a:t>Self – join</a:t>
            </a:r>
          </a:p>
          <a:p>
            <a:pPr algn="l"/>
            <a:endParaRPr lang="en-US" b="0" i="0" dirty="0">
              <a:effectLst/>
              <a:latin typeface="Arial" panose="020B0604020202020204" pitchFamily="34" charset="0"/>
            </a:endParaRPr>
          </a:p>
          <a:p>
            <a:pPr algn="just"/>
            <a:r>
              <a:rPr lang="en-US" b="1" i="0" dirty="0">
                <a:solidFill>
                  <a:srgbClr val="000000"/>
                </a:solidFill>
                <a:effectLst/>
                <a:latin typeface="Arial" panose="020B0604020202020204" pitchFamily="34" charset="0"/>
              </a:rPr>
              <a:t>Self-join</a:t>
            </a:r>
            <a:r>
              <a:rPr lang="en-US" b="0" i="0" dirty="0">
                <a:solidFill>
                  <a:srgbClr val="000000"/>
                </a:solidFill>
                <a:effectLst/>
                <a:latin typeface="Arial" panose="020B0604020202020204" pitchFamily="34" charset="0"/>
              </a:rPr>
              <a:t> is used to </a:t>
            </a:r>
            <a:r>
              <a:rPr lang="en-US" b="0" i="0" dirty="0">
                <a:solidFill>
                  <a:srgbClr val="00B0F0"/>
                </a:solidFill>
                <a:effectLst/>
                <a:latin typeface="Arial" panose="020B0604020202020204" pitchFamily="34" charset="0"/>
              </a:rPr>
              <a:t>join a table with itself </a:t>
            </a:r>
            <a:r>
              <a:rPr lang="en-US" b="0" i="0" dirty="0">
                <a:solidFill>
                  <a:srgbClr val="000000"/>
                </a:solidFill>
                <a:effectLst/>
                <a:latin typeface="Arial" panose="020B0604020202020204" pitchFamily="34" charset="0"/>
              </a:rPr>
              <a:t>as if the table were two relations, temporarily renaming at least one relation.</a:t>
            </a:r>
          </a:p>
          <a:p>
            <a:pPr algn="just"/>
            <a:endParaRPr lang="en-US" dirty="0">
              <a:solidFill>
                <a:srgbClr val="000000"/>
              </a:solidFill>
              <a:latin typeface="Arial" panose="020B0604020202020204" pitchFamily="34" charset="0"/>
            </a:endParaRPr>
          </a:p>
          <a:p>
            <a:pPr algn="just"/>
            <a:endParaRPr lang="en-US" b="0" i="0" dirty="0">
              <a:solidFill>
                <a:srgbClr val="000000"/>
              </a:solidFill>
              <a:effectLst/>
              <a:latin typeface="Arial" panose="020B0604020202020204" pitchFamily="34" charset="0"/>
            </a:endParaRPr>
          </a:p>
          <a:p>
            <a:pPr algn="just"/>
            <a:endParaRPr lang="en-US" b="0" i="0" dirty="0">
              <a:solidFill>
                <a:srgbClr val="000000"/>
              </a:solidFill>
              <a:effectLst/>
              <a:latin typeface="Arial" panose="020B0604020202020204" pitchFamily="34" charset="0"/>
            </a:endParaRPr>
          </a:p>
        </p:txBody>
      </p:sp>
      <p:sp>
        <p:nvSpPr>
          <p:cNvPr id="2" name="Rectangle 1">
            <a:extLst>
              <a:ext uri="{FF2B5EF4-FFF2-40B4-BE49-F238E27FC236}">
                <a16:creationId xmlns:a16="http://schemas.microsoft.com/office/drawing/2014/main" id="{0381CA3F-E915-4609-A32B-6C114159EAC4}"/>
              </a:ext>
            </a:extLst>
          </p:cNvPr>
          <p:cNvSpPr>
            <a:spLocks noChangeArrowheads="1"/>
          </p:cNvSpPr>
          <p:nvPr/>
        </p:nvSpPr>
        <p:spPr bwMode="auto">
          <a:xfrm>
            <a:off x="245692" y="2031545"/>
            <a:ext cx="11700615" cy="1008617"/>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2218"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grunt</a:t>
            </a:r>
            <a:r>
              <a:rPr kumimoji="0" lang="en-US" altLang="en-US" sz="16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&gt;</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customers1 </a:t>
            </a:r>
            <a:r>
              <a:rPr kumimoji="0" lang="en-US" altLang="en-US" sz="16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LOAD </a:t>
            </a:r>
            <a:r>
              <a:rPr kumimoji="0" lang="en-US" altLang="en-US" sz="1600" b="0" i="0" u="none" strike="noStrike" cap="none" normalizeH="0" baseline="0" dirty="0">
                <a:ln>
                  <a:noFill/>
                </a:ln>
                <a:solidFill>
                  <a:srgbClr val="008800"/>
                </a:solidFill>
                <a:effectLst/>
                <a:latin typeface="Courier New" panose="02070309020205020404" pitchFamily="49" charset="0"/>
                <a:cs typeface="Courier New" panose="02070309020205020404" pitchFamily="49" charset="0"/>
              </a:rPr>
              <a:t>'</a:t>
            </a:r>
            <a:r>
              <a:rPr kumimoji="0" lang="en-US" altLang="en-US" sz="1600" b="0" i="0" u="none" strike="noStrike" cap="none" normalizeH="0" baseline="0" dirty="0" err="1">
                <a:ln>
                  <a:noFill/>
                </a:ln>
                <a:solidFill>
                  <a:srgbClr val="008800"/>
                </a:solidFill>
                <a:effectLst/>
                <a:latin typeface="Courier New" panose="02070309020205020404" pitchFamily="49" charset="0"/>
                <a:cs typeface="Courier New" panose="02070309020205020404" pitchFamily="49" charset="0"/>
              </a:rPr>
              <a:t>hdfs</a:t>
            </a:r>
            <a:r>
              <a:rPr kumimoji="0" lang="en-US" altLang="en-US" sz="1600" b="0" i="0" u="none" strike="noStrike" cap="none" normalizeH="0" baseline="0" dirty="0">
                <a:ln>
                  <a:noFill/>
                </a:ln>
                <a:solidFill>
                  <a:srgbClr val="008800"/>
                </a:solidFill>
                <a:effectLst/>
                <a:latin typeface="Courier New" panose="02070309020205020404" pitchFamily="49" charset="0"/>
                <a:cs typeface="Courier New" panose="02070309020205020404" pitchFamily="49" charset="0"/>
              </a:rPr>
              <a:t>://localhost:9000/</a:t>
            </a:r>
            <a:r>
              <a:rPr kumimoji="0" lang="en-US" altLang="en-US" sz="1600" b="0" i="0" u="none" strike="noStrike" cap="none" normalizeH="0" baseline="0" dirty="0" err="1">
                <a:ln>
                  <a:noFill/>
                </a:ln>
                <a:solidFill>
                  <a:srgbClr val="008800"/>
                </a:solidFill>
                <a:effectLst/>
                <a:latin typeface="Courier New" panose="02070309020205020404" pitchFamily="49" charset="0"/>
                <a:cs typeface="Courier New" panose="02070309020205020404" pitchFamily="49" charset="0"/>
              </a:rPr>
              <a:t>pig_data</a:t>
            </a:r>
            <a:r>
              <a:rPr kumimoji="0" lang="en-US" altLang="en-US" sz="1600" b="0" i="0" u="none" strike="noStrike" cap="none" normalizeH="0" baseline="0" dirty="0">
                <a:ln>
                  <a:noFill/>
                </a:ln>
                <a:solidFill>
                  <a:srgbClr val="008800"/>
                </a:solidFill>
                <a:effectLst/>
                <a:latin typeface="Courier New" panose="02070309020205020404" pitchFamily="49" charset="0"/>
                <a:cs typeface="Courier New" panose="02070309020205020404" pitchFamily="49" charset="0"/>
              </a:rPr>
              <a:t>/customers.txt'</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USING </a:t>
            </a:r>
            <a:r>
              <a:rPr kumimoji="0" lang="en-US" altLang="en-US" sz="1600" b="0" i="0" u="none" strike="noStrike" cap="none" normalizeH="0" baseline="0" dirty="0" err="1">
                <a:ln>
                  <a:noFill/>
                </a:ln>
                <a:solidFill>
                  <a:srgbClr val="660066"/>
                </a:solidFill>
                <a:effectLst/>
                <a:latin typeface="Courier New" panose="02070309020205020404" pitchFamily="49" charset="0"/>
                <a:cs typeface="Courier New" panose="02070309020205020404" pitchFamily="49" charset="0"/>
              </a:rPr>
              <a:t>PigStorage</a:t>
            </a:r>
            <a:r>
              <a:rPr kumimoji="0" lang="en-US" altLang="en-US" sz="16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1600" b="0" i="0" u="none" strike="noStrike" cap="none" normalizeH="0" baseline="0" dirty="0">
                <a:ln>
                  <a:noFill/>
                </a:ln>
                <a:solidFill>
                  <a:srgbClr val="008800"/>
                </a:solidFill>
                <a:effectLst/>
                <a:latin typeface="Courier New" panose="02070309020205020404" pitchFamily="49" charset="0"/>
                <a:cs typeface="Courier New" panose="02070309020205020404" pitchFamily="49" charset="0"/>
              </a:rPr>
              <a:t>','</a:t>
            </a:r>
            <a:r>
              <a:rPr kumimoji="0" lang="en-US" altLang="en-US" sz="16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as</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id</a:t>
            </a:r>
            <a:r>
              <a:rPr kumimoji="0" lang="en-US" altLang="en-US" sz="1600" b="0"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sz="1600" b="0" i="0" u="none" strike="noStrike" cap="none" normalizeH="0" baseline="0" dirty="0" err="1">
                <a:ln>
                  <a:noFill/>
                </a:ln>
                <a:solidFill>
                  <a:srgbClr val="000088"/>
                </a:solidFill>
                <a:effectLst/>
                <a:latin typeface="Courier New" panose="02070309020205020404" pitchFamily="49" charset="0"/>
                <a:cs typeface="Courier New" panose="02070309020205020404" pitchFamily="49" charset="0"/>
              </a:rPr>
              <a:t>int</a:t>
            </a:r>
            <a:r>
              <a:rPr kumimoji="0" lang="en-US" altLang="en-US" sz="16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name</a:t>
            </a:r>
            <a:r>
              <a:rPr kumimoji="0" lang="en-US" altLang="en-US" sz="1600" b="0"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chararray</a:t>
            </a:r>
            <a:r>
              <a:rPr kumimoji="0" lang="en-US" altLang="en-US" sz="16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age</a:t>
            </a:r>
            <a:r>
              <a:rPr kumimoji="0" lang="en-US" altLang="en-US" sz="1600" b="0"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sz="1600" b="0" i="0" u="none" strike="noStrike" cap="none" normalizeH="0" baseline="0" dirty="0" err="1">
                <a:ln>
                  <a:noFill/>
                </a:ln>
                <a:solidFill>
                  <a:srgbClr val="000088"/>
                </a:solidFill>
                <a:effectLst/>
                <a:latin typeface="Courier New" panose="02070309020205020404" pitchFamily="49" charset="0"/>
                <a:cs typeface="Courier New" panose="02070309020205020404" pitchFamily="49" charset="0"/>
              </a:rPr>
              <a:t>int</a:t>
            </a:r>
            <a:r>
              <a:rPr kumimoji="0" lang="en-US" altLang="en-US" sz="16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address</a:t>
            </a:r>
            <a:r>
              <a:rPr kumimoji="0" lang="en-US" altLang="en-US" sz="1600" b="0"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chararray</a:t>
            </a:r>
            <a:r>
              <a:rPr kumimoji="0" lang="en-US" altLang="en-US" sz="16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salary</a:t>
            </a:r>
            <a:r>
              <a:rPr kumimoji="0" lang="en-US" altLang="en-US" sz="1600" b="0"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sz="1600" b="0" i="0" u="none" strike="noStrike" cap="none" normalizeH="0" baseline="0" dirty="0" err="1">
                <a:ln>
                  <a:noFill/>
                </a:ln>
                <a:solidFill>
                  <a:srgbClr val="000088"/>
                </a:solidFill>
                <a:effectLst/>
                <a:latin typeface="Courier New" panose="02070309020205020404" pitchFamily="49" charset="0"/>
                <a:cs typeface="Courier New" panose="02070309020205020404" pitchFamily="49" charset="0"/>
              </a:rPr>
              <a:t>int</a:t>
            </a:r>
            <a:r>
              <a:rPr kumimoji="0" lang="en-US" altLang="en-US" sz="16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grunt</a:t>
            </a:r>
            <a:r>
              <a:rPr kumimoji="0" lang="en-US" altLang="en-US" sz="16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&gt;</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customers2 </a:t>
            </a:r>
            <a:r>
              <a:rPr kumimoji="0" lang="en-US" altLang="en-US" sz="16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LOAD </a:t>
            </a:r>
            <a:r>
              <a:rPr kumimoji="0" lang="en-US" altLang="en-US" sz="1600" b="0" i="0" u="none" strike="noStrike" cap="none" normalizeH="0" baseline="0" dirty="0">
                <a:ln>
                  <a:noFill/>
                </a:ln>
                <a:solidFill>
                  <a:srgbClr val="008800"/>
                </a:solidFill>
                <a:effectLst/>
                <a:latin typeface="Courier New" panose="02070309020205020404" pitchFamily="49" charset="0"/>
                <a:cs typeface="Courier New" panose="02070309020205020404" pitchFamily="49" charset="0"/>
              </a:rPr>
              <a:t>'</a:t>
            </a:r>
            <a:r>
              <a:rPr kumimoji="0" lang="en-US" altLang="en-US" sz="1600" b="0" i="0" u="none" strike="noStrike" cap="none" normalizeH="0" baseline="0" dirty="0" err="1">
                <a:ln>
                  <a:noFill/>
                </a:ln>
                <a:solidFill>
                  <a:srgbClr val="008800"/>
                </a:solidFill>
                <a:effectLst/>
                <a:latin typeface="Courier New" panose="02070309020205020404" pitchFamily="49" charset="0"/>
                <a:cs typeface="Courier New" panose="02070309020205020404" pitchFamily="49" charset="0"/>
              </a:rPr>
              <a:t>hdfs</a:t>
            </a:r>
            <a:r>
              <a:rPr kumimoji="0" lang="en-US" altLang="en-US" sz="1600" b="0" i="0" u="none" strike="noStrike" cap="none" normalizeH="0" baseline="0" dirty="0">
                <a:ln>
                  <a:noFill/>
                </a:ln>
                <a:solidFill>
                  <a:srgbClr val="008800"/>
                </a:solidFill>
                <a:effectLst/>
                <a:latin typeface="Courier New" panose="02070309020205020404" pitchFamily="49" charset="0"/>
                <a:cs typeface="Courier New" panose="02070309020205020404" pitchFamily="49" charset="0"/>
              </a:rPr>
              <a:t>://localhost:9000/</a:t>
            </a:r>
            <a:r>
              <a:rPr kumimoji="0" lang="en-US" altLang="en-US" sz="1600" b="0" i="0" u="none" strike="noStrike" cap="none" normalizeH="0" baseline="0" dirty="0" err="1">
                <a:ln>
                  <a:noFill/>
                </a:ln>
                <a:solidFill>
                  <a:srgbClr val="008800"/>
                </a:solidFill>
                <a:effectLst/>
                <a:latin typeface="Courier New" panose="02070309020205020404" pitchFamily="49" charset="0"/>
                <a:cs typeface="Courier New" panose="02070309020205020404" pitchFamily="49" charset="0"/>
              </a:rPr>
              <a:t>pig_data</a:t>
            </a:r>
            <a:r>
              <a:rPr kumimoji="0" lang="en-US" altLang="en-US" sz="1600" b="0" i="0" u="none" strike="noStrike" cap="none" normalizeH="0" baseline="0" dirty="0">
                <a:ln>
                  <a:noFill/>
                </a:ln>
                <a:solidFill>
                  <a:srgbClr val="008800"/>
                </a:solidFill>
                <a:effectLst/>
                <a:latin typeface="Courier New" panose="02070309020205020404" pitchFamily="49" charset="0"/>
                <a:cs typeface="Courier New" panose="02070309020205020404" pitchFamily="49" charset="0"/>
              </a:rPr>
              <a:t>/customers.txt'</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USING </a:t>
            </a:r>
            <a:r>
              <a:rPr kumimoji="0" lang="en-US" altLang="en-US" sz="1600" b="0" i="0" u="none" strike="noStrike" cap="none" normalizeH="0" baseline="0" dirty="0" err="1">
                <a:ln>
                  <a:noFill/>
                </a:ln>
                <a:solidFill>
                  <a:srgbClr val="660066"/>
                </a:solidFill>
                <a:effectLst/>
                <a:latin typeface="Courier New" panose="02070309020205020404" pitchFamily="49" charset="0"/>
                <a:cs typeface="Courier New" panose="02070309020205020404" pitchFamily="49" charset="0"/>
              </a:rPr>
              <a:t>PigStorage</a:t>
            </a:r>
            <a:r>
              <a:rPr kumimoji="0" lang="en-US" altLang="en-US" sz="16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1600" b="0" i="0" u="none" strike="noStrike" cap="none" normalizeH="0" baseline="0" dirty="0">
                <a:ln>
                  <a:noFill/>
                </a:ln>
                <a:solidFill>
                  <a:srgbClr val="008800"/>
                </a:solidFill>
                <a:effectLst/>
                <a:latin typeface="Courier New" panose="02070309020205020404" pitchFamily="49" charset="0"/>
                <a:cs typeface="Courier New" panose="02070309020205020404" pitchFamily="49" charset="0"/>
              </a:rPr>
              <a:t>','</a:t>
            </a:r>
            <a:r>
              <a:rPr kumimoji="0" lang="en-US" altLang="en-US" sz="16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as</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id</a:t>
            </a:r>
            <a:r>
              <a:rPr kumimoji="0" lang="en-US" altLang="en-US" sz="1600" b="0"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sz="1600" b="0" i="0" u="none" strike="noStrike" cap="none" normalizeH="0" baseline="0" dirty="0" err="1">
                <a:ln>
                  <a:noFill/>
                </a:ln>
                <a:solidFill>
                  <a:srgbClr val="000088"/>
                </a:solidFill>
                <a:effectLst/>
                <a:latin typeface="Courier New" panose="02070309020205020404" pitchFamily="49" charset="0"/>
                <a:cs typeface="Courier New" panose="02070309020205020404" pitchFamily="49" charset="0"/>
              </a:rPr>
              <a:t>int</a:t>
            </a:r>
            <a:r>
              <a:rPr kumimoji="0" lang="en-US" altLang="en-US" sz="16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name</a:t>
            </a:r>
            <a:r>
              <a:rPr kumimoji="0" lang="en-US" altLang="en-US" sz="1600" b="0"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chararray</a:t>
            </a:r>
            <a:r>
              <a:rPr kumimoji="0" lang="en-US" altLang="en-US" sz="16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age</a:t>
            </a:r>
            <a:r>
              <a:rPr kumimoji="0" lang="en-US" altLang="en-US" sz="1600" b="0"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sz="1600" b="0" i="0" u="none" strike="noStrike" cap="none" normalizeH="0" baseline="0" dirty="0" err="1">
                <a:ln>
                  <a:noFill/>
                </a:ln>
                <a:solidFill>
                  <a:srgbClr val="000088"/>
                </a:solidFill>
                <a:effectLst/>
                <a:latin typeface="Courier New" panose="02070309020205020404" pitchFamily="49" charset="0"/>
                <a:cs typeface="Courier New" panose="02070309020205020404" pitchFamily="49" charset="0"/>
              </a:rPr>
              <a:t>int</a:t>
            </a:r>
            <a:r>
              <a:rPr kumimoji="0" lang="en-US" altLang="en-US" sz="16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address</a:t>
            </a:r>
            <a:r>
              <a:rPr kumimoji="0" lang="en-US" altLang="en-US" sz="1600" b="0"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chararray</a:t>
            </a:r>
            <a:r>
              <a:rPr kumimoji="0" lang="en-US" altLang="en-US" sz="16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salary</a:t>
            </a:r>
            <a:r>
              <a:rPr kumimoji="0" lang="en-US" altLang="en-US" sz="1600" b="0"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sz="1600" b="0" i="0" u="none" strike="noStrike" cap="none" normalizeH="0" baseline="0" dirty="0" err="1">
                <a:ln>
                  <a:noFill/>
                </a:ln>
                <a:solidFill>
                  <a:srgbClr val="000088"/>
                </a:solidFill>
                <a:effectLst/>
                <a:latin typeface="Courier New" panose="02070309020205020404" pitchFamily="49" charset="0"/>
                <a:cs typeface="Courier New" panose="02070309020205020404" pitchFamily="49" charset="0"/>
              </a:rPr>
              <a:t>int</a:t>
            </a:r>
            <a:r>
              <a:rPr kumimoji="0" lang="en-US" altLang="en-US" sz="16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44D86B02-1CA9-4F92-BEF3-F8F4550833F9}"/>
              </a:ext>
            </a:extLst>
          </p:cNvPr>
          <p:cNvSpPr txBox="1"/>
          <p:nvPr/>
        </p:nvSpPr>
        <p:spPr>
          <a:xfrm>
            <a:off x="149290" y="3139540"/>
            <a:ext cx="9996196" cy="646331"/>
          </a:xfrm>
          <a:prstGeom prst="rect">
            <a:avLst/>
          </a:prstGeom>
          <a:noFill/>
        </p:spPr>
        <p:txBody>
          <a:bodyPr wrap="square">
            <a:spAutoFit/>
          </a:bodyPr>
          <a:lstStyle/>
          <a:p>
            <a:pPr algn="l"/>
            <a:r>
              <a:rPr lang="en-US" b="0" i="0" dirty="0">
                <a:effectLst/>
                <a:latin typeface="Arial" panose="020B0604020202020204" pitchFamily="34" charset="0"/>
              </a:rPr>
              <a:t>Syntax</a:t>
            </a:r>
          </a:p>
          <a:p>
            <a:pPr algn="just"/>
            <a:r>
              <a:rPr lang="en-US" b="0" i="0" dirty="0">
                <a:solidFill>
                  <a:srgbClr val="000000"/>
                </a:solidFill>
                <a:effectLst/>
                <a:latin typeface="Arial" panose="020B0604020202020204" pitchFamily="34" charset="0"/>
              </a:rPr>
              <a:t>Given below is the syntax of performing </a:t>
            </a:r>
            <a:r>
              <a:rPr lang="en-US" b="1" i="0" dirty="0">
                <a:solidFill>
                  <a:srgbClr val="000000"/>
                </a:solidFill>
                <a:effectLst/>
                <a:latin typeface="Arial" panose="020B0604020202020204" pitchFamily="34" charset="0"/>
              </a:rPr>
              <a:t>self-join</a:t>
            </a:r>
            <a:r>
              <a:rPr lang="en-US" b="0" i="0" dirty="0">
                <a:solidFill>
                  <a:srgbClr val="000000"/>
                </a:solidFill>
                <a:effectLst/>
                <a:latin typeface="Arial" panose="020B0604020202020204" pitchFamily="34" charset="0"/>
              </a:rPr>
              <a:t> operation using the </a:t>
            </a:r>
            <a:r>
              <a:rPr lang="en-US" b="1" i="0" dirty="0">
                <a:solidFill>
                  <a:srgbClr val="000000"/>
                </a:solidFill>
                <a:effectLst/>
                <a:latin typeface="Arial" panose="020B0604020202020204" pitchFamily="34" charset="0"/>
              </a:rPr>
              <a:t>JOIN</a:t>
            </a:r>
            <a:r>
              <a:rPr lang="en-US" b="0" i="0" dirty="0">
                <a:solidFill>
                  <a:srgbClr val="000000"/>
                </a:solidFill>
                <a:effectLst/>
                <a:latin typeface="Arial" panose="020B0604020202020204" pitchFamily="34" charset="0"/>
              </a:rPr>
              <a:t> operator.</a:t>
            </a:r>
          </a:p>
        </p:txBody>
      </p:sp>
      <p:sp>
        <p:nvSpPr>
          <p:cNvPr id="6" name="Rectangle 2">
            <a:extLst>
              <a:ext uri="{FF2B5EF4-FFF2-40B4-BE49-F238E27FC236}">
                <a16:creationId xmlns:a16="http://schemas.microsoft.com/office/drawing/2014/main" id="{A81B6955-D73E-4D28-9661-9AF44F530BBF}"/>
              </a:ext>
            </a:extLst>
          </p:cNvPr>
          <p:cNvSpPr>
            <a:spLocks noChangeArrowheads="1"/>
          </p:cNvSpPr>
          <p:nvPr/>
        </p:nvSpPr>
        <p:spPr bwMode="auto">
          <a:xfrm>
            <a:off x="149290" y="4054093"/>
            <a:ext cx="11783995" cy="40011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grunt&gt; Relation3_name = JOIN Relation1_name BY key, Relation2_name BY key ;</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43CDDD4C-2B73-4A2F-8714-E7E79EC5E255}"/>
              </a:ext>
            </a:extLst>
          </p:cNvPr>
          <p:cNvSpPr txBox="1"/>
          <p:nvPr/>
        </p:nvSpPr>
        <p:spPr>
          <a:xfrm>
            <a:off x="149290" y="4641226"/>
            <a:ext cx="11582400" cy="2031325"/>
          </a:xfrm>
          <a:prstGeom prst="rect">
            <a:avLst/>
          </a:prstGeom>
          <a:noFill/>
        </p:spPr>
        <p:txBody>
          <a:bodyPr wrap="square">
            <a:spAutoFit/>
          </a:bodyPr>
          <a:lstStyle/>
          <a:p>
            <a:pPr algn="just"/>
            <a:r>
              <a:rPr lang="en-US" b="1" i="0" dirty="0">
                <a:solidFill>
                  <a:srgbClr val="000000"/>
                </a:solidFill>
                <a:effectLst/>
                <a:latin typeface="Arial" panose="020B0604020202020204" pitchFamily="34" charset="0"/>
              </a:rPr>
              <a:t>Example</a:t>
            </a:r>
          </a:p>
          <a:p>
            <a:pPr algn="just"/>
            <a:r>
              <a:rPr lang="en-US" b="1" i="0" dirty="0">
                <a:solidFill>
                  <a:srgbClr val="000000"/>
                </a:solidFill>
                <a:effectLst/>
                <a:latin typeface="Arial" panose="020B0604020202020204" pitchFamily="34" charset="0"/>
              </a:rPr>
              <a:t>Let us perform self-join operation on the relation customers, by joining the two relations customers1 and customers2 as shown below.</a:t>
            </a:r>
          </a:p>
          <a:p>
            <a:pPr algn="just"/>
            <a:endParaRPr lang="en-US" b="1" dirty="0">
              <a:solidFill>
                <a:srgbClr val="000000"/>
              </a:solidFill>
              <a:latin typeface="Arial" panose="020B0604020202020204" pitchFamily="34" charset="0"/>
            </a:endParaRPr>
          </a:p>
          <a:p>
            <a:pPr algn="just"/>
            <a:r>
              <a:rPr lang="en-US" dirty="0">
                <a:solidFill>
                  <a:srgbClr val="000000"/>
                </a:solidFill>
                <a:latin typeface="Arial" panose="020B0604020202020204" pitchFamily="34" charset="0"/>
              </a:rPr>
              <a:t>grunt&gt; customers3 = JOIN customers1 BY id, customers2 BY id;</a:t>
            </a:r>
          </a:p>
          <a:p>
            <a:pPr algn="just"/>
            <a:endParaRPr lang="en-US" dirty="0">
              <a:solidFill>
                <a:srgbClr val="000000"/>
              </a:solidFill>
              <a:latin typeface="Arial" panose="020B0604020202020204" pitchFamily="34" charset="0"/>
            </a:endParaRPr>
          </a:p>
          <a:p>
            <a:pPr algn="just"/>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grunt</a:t>
            </a:r>
            <a:r>
              <a:rPr kumimoji="0" lang="en-US" altLang="en-US"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&gt;</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0" i="0" u="none" strike="noStrike" cap="none" normalizeH="0" baseline="0" dirty="0">
                <a:ln>
                  <a:noFill/>
                </a:ln>
                <a:solidFill>
                  <a:srgbClr val="660066"/>
                </a:solidFill>
                <a:effectLst/>
                <a:latin typeface="Courier New" panose="02070309020205020404" pitchFamily="49" charset="0"/>
                <a:cs typeface="Courier New" panose="02070309020205020404" pitchFamily="49" charset="0"/>
              </a:rPr>
              <a:t>Dump</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customers3</a:t>
            </a:r>
            <a:r>
              <a:rPr kumimoji="0" lang="en-US" altLang="en-US"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8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310959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78DB495-F8CD-4BC7-8918-DBFDFC1A7828}"/>
              </a:ext>
            </a:extLst>
          </p:cNvPr>
          <p:cNvSpPr txBox="1"/>
          <p:nvPr/>
        </p:nvSpPr>
        <p:spPr>
          <a:xfrm>
            <a:off x="4912568" y="185449"/>
            <a:ext cx="6142652" cy="523220"/>
          </a:xfrm>
          <a:prstGeom prst="rect">
            <a:avLst/>
          </a:prstGeom>
          <a:noFill/>
        </p:spPr>
        <p:txBody>
          <a:bodyPr wrap="square">
            <a:spAutoFit/>
          </a:bodyPr>
          <a:lstStyle/>
          <a:p>
            <a:pPr algn="l"/>
            <a:r>
              <a:rPr lang="en-US" sz="2800" b="1" i="0" dirty="0">
                <a:effectLst/>
                <a:latin typeface="Arial" panose="020B0604020202020204" pitchFamily="34" charset="0"/>
              </a:rPr>
              <a:t>Self – join</a:t>
            </a:r>
          </a:p>
        </p:txBody>
      </p:sp>
      <p:sp>
        <p:nvSpPr>
          <p:cNvPr id="7" name="TextBox 6">
            <a:extLst>
              <a:ext uri="{FF2B5EF4-FFF2-40B4-BE49-F238E27FC236}">
                <a16:creationId xmlns:a16="http://schemas.microsoft.com/office/drawing/2014/main" id="{CF2CACE1-791A-446A-B5B8-39C7AA57889A}"/>
              </a:ext>
            </a:extLst>
          </p:cNvPr>
          <p:cNvSpPr txBox="1"/>
          <p:nvPr/>
        </p:nvSpPr>
        <p:spPr>
          <a:xfrm>
            <a:off x="758888" y="820969"/>
            <a:ext cx="9927773" cy="2031325"/>
          </a:xfrm>
          <a:prstGeom prst="rect">
            <a:avLst/>
          </a:prstGeom>
          <a:noFill/>
        </p:spPr>
        <p:txBody>
          <a:bodyPr wrap="square">
            <a:spAutoFit/>
          </a:bodyPr>
          <a:lstStyle/>
          <a:p>
            <a:pPr algn="l"/>
            <a:r>
              <a:rPr lang="en-US" b="1" i="0" dirty="0">
                <a:effectLst/>
                <a:latin typeface="Arial" panose="020B0604020202020204" pitchFamily="34" charset="0"/>
              </a:rPr>
              <a:t>Self – join</a:t>
            </a:r>
          </a:p>
          <a:p>
            <a:pPr algn="l"/>
            <a:endParaRPr lang="en-US" b="0" i="0" dirty="0">
              <a:effectLst/>
              <a:latin typeface="Arial" panose="020B0604020202020204" pitchFamily="34" charset="0"/>
            </a:endParaRPr>
          </a:p>
          <a:p>
            <a:pPr algn="just"/>
            <a:endParaRPr lang="en-US" dirty="0">
              <a:solidFill>
                <a:srgbClr val="000000"/>
              </a:solidFill>
              <a:latin typeface="Arial" panose="020B0604020202020204" pitchFamily="34" charset="0"/>
            </a:endParaRPr>
          </a:p>
          <a:p>
            <a:pPr algn="just"/>
            <a:endParaRPr lang="en-US" dirty="0">
              <a:solidFill>
                <a:srgbClr val="000000"/>
              </a:solidFill>
              <a:latin typeface="Arial" panose="020B0604020202020204" pitchFamily="34" charset="0"/>
            </a:endParaRPr>
          </a:p>
          <a:p>
            <a:pPr algn="just"/>
            <a:endParaRPr lang="en-US" dirty="0">
              <a:solidFill>
                <a:srgbClr val="000000"/>
              </a:solidFill>
              <a:latin typeface="Arial" panose="020B0604020202020204" pitchFamily="34" charset="0"/>
            </a:endParaRPr>
          </a:p>
          <a:p>
            <a:pPr algn="just"/>
            <a:endParaRPr lang="en-US" b="0" i="0" dirty="0">
              <a:solidFill>
                <a:srgbClr val="000000"/>
              </a:solidFill>
              <a:effectLst/>
              <a:latin typeface="Arial" panose="020B0604020202020204" pitchFamily="34" charset="0"/>
            </a:endParaRPr>
          </a:p>
          <a:p>
            <a:pPr algn="just"/>
            <a:endParaRPr lang="en-US" b="0" i="0" dirty="0">
              <a:solidFill>
                <a:srgbClr val="000000"/>
              </a:solidFill>
              <a:effectLst/>
              <a:latin typeface="Arial" panose="020B0604020202020204" pitchFamily="34" charset="0"/>
            </a:endParaRPr>
          </a:p>
        </p:txBody>
      </p:sp>
      <p:sp>
        <p:nvSpPr>
          <p:cNvPr id="11" name="TextBox 10">
            <a:extLst>
              <a:ext uri="{FF2B5EF4-FFF2-40B4-BE49-F238E27FC236}">
                <a16:creationId xmlns:a16="http://schemas.microsoft.com/office/drawing/2014/main" id="{6D0FF9A8-8CCA-49CD-B431-6C9F02605341}"/>
              </a:ext>
            </a:extLst>
          </p:cNvPr>
          <p:cNvSpPr txBox="1"/>
          <p:nvPr/>
        </p:nvSpPr>
        <p:spPr>
          <a:xfrm>
            <a:off x="566056" y="1629089"/>
            <a:ext cx="8857861" cy="2862322"/>
          </a:xfrm>
          <a:prstGeom prst="rect">
            <a:avLst/>
          </a:prstGeom>
          <a:noFill/>
        </p:spPr>
        <p:txBody>
          <a:bodyPr wrap="square">
            <a:spAutoFit/>
          </a:bodyPr>
          <a:lstStyle/>
          <a:p>
            <a:r>
              <a:rPr lang="en-IN" dirty="0"/>
              <a:t>Output</a:t>
            </a:r>
          </a:p>
          <a:p>
            <a:r>
              <a:rPr lang="en-IN" dirty="0"/>
              <a:t>It will produce the following output, displaying the contents of the relation customers.</a:t>
            </a:r>
          </a:p>
          <a:p>
            <a:endParaRPr lang="en-IN" dirty="0"/>
          </a:p>
          <a:p>
            <a:r>
              <a:rPr lang="en-IN" dirty="0"/>
              <a:t>(1,Ramesh,32,Ahmedabad,2000,1,Ramesh,32,Ahmedabad,2000)</a:t>
            </a:r>
          </a:p>
          <a:p>
            <a:r>
              <a:rPr lang="en-IN" dirty="0"/>
              <a:t>(2,Khilan,25,Delhi,1500,2,Khilan,25,Delhi,1500)</a:t>
            </a:r>
          </a:p>
          <a:p>
            <a:r>
              <a:rPr lang="en-IN" dirty="0"/>
              <a:t>(3,kaushik,23,Kota,2000,3,kaushik,23,Kota,2000)</a:t>
            </a:r>
          </a:p>
          <a:p>
            <a:r>
              <a:rPr lang="en-IN" dirty="0"/>
              <a:t>(4,Chaitali,25,Mumbai,6500,4,Chaitali,25,Mumbai,6500)</a:t>
            </a:r>
          </a:p>
          <a:p>
            <a:r>
              <a:rPr lang="en-IN" dirty="0"/>
              <a:t>(5,Hardik,27,Bhopal,8500,5,Hardik,27,Bhopal,8500)</a:t>
            </a:r>
          </a:p>
          <a:p>
            <a:r>
              <a:rPr lang="en-IN" dirty="0"/>
              <a:t>(6,Komal,22,MP,4500,6,Komal,22,MP,4500)</a:t>
            </a:r>
          </a:p>
          <a:p>
            <a:r>
              <a:rPr lang="en-IN" dirty="0"/>
              <a:t>(7,Muffy,24,Indore,10000,7,Muffy,24,Indore,10000)</a:t>
            </a:r>
          </a:p>
        </p:txBody>
      </p:sp>
    </p:spTree>
    <p:extLst>
      <p:ext uri="{BB962C8B-B14F-4D97-AF65-F5344CB8AC3E}">
        <p14:creationId xmlns:p14="http://schemas.microsoft.com/office/powerpoint/2010/main" val="2036110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78DB495-F8CD-4BC7-8918-DBFDFC1A7828}"/>
              </a:ext>
            </a:extLst>
          </p:cNvPr>
          <p:cNvSpPr txBox="1"/>
          <p:nvPr/>
        </p:nvSpPr>
        <p:spPr>
          <a:xfrm>
            <a:off x="4912568" y="185449"/>
            <a:ext cx="6142652" cy="523220"/>
          </a:xfrm>
          <a:prstGeom prst="rect">
            <a:avLst/>
          </a:prstGeom>
          <a:noFill/>
        </p:spPr>
        <p:txBody>
          <a:bodyPr wrap="square">
            <a:spAutoFit/>
          </a:bodyPr>
          <a:lstStyle/>
          <a:p>
            <a:pPr algn="l"/>
            <a:r>
              <a:rPr lang="en-IN" sz="2800" b="1" i="0" dirty="0">
                <a:effectLst/>
                <a:latin typeface="Arial" panose="020B0604020202020204" pitchFamily="34" charset="0"/>
              </a:rPr>
              <a:t>Inner Join</a:t>
            </a:r>
          </a:p>
        </p:txBody>
      </p:sp>
      <p:sp>
        <p:nvSpPr>
          <p:cNvPr id="7" name="TextBox 6">
            <a:extLst>
              <a:ext uri="{FF2B5EF4-FFF2-40B4-BE49-F238E27FC236}">
                <a16:creationId xmlns:a16="http://schemas.microsoft.com/office/drawing/2014/main" id="{CF2CACE1-791A-446A-B5B8-39C7AA57889A}"/>
              </a:ext>
            </a:extLst>
          </p:cNvPr>
          <p:cNvSpPr txBox="1"/>
          <p:nvPr/>
        </p:nvSpPr>
        <p:spPr>
          <a:xfrm>
            <a:off x="398106" y="771331"/>
            <a:ext cx="10288556" cy="2080963"/>
          </a:xfrm>
          <a:prstGeom prst="rect">
            <a:avLst/>
          </a:prstGeom>
          <a:noFill/>
        </p:spPr>
        <p:txBody>
          <a:bodyPr wrap="square">
            <a:spAutoFit/>
          </a:bodyPr>
          <a:lstStyle/>
          <a:p>
            <a:pPr algn="l"/>
            <a:r>
              <a:rPr lang="en-IN" b="1" i="0" dirty="0">
                <a:effectLst/>
                <a:latin typeface="Arial" panose="020B0604020202020204" pitchFamily="34" charset="0"/>
              </a:rPr>
              <a:t>Inner Join</a:t>
            </a:r>
          </a:p>
          <a:p>
            <a:pPr algn="l"/>
            <a:endParaRPr lang="en-US" b="0" i="0" dirty="0">
              <a:effectLst/>
              <a:latin typeface="Arial" panose="020B0604020202020204" pitchFamily="34" charset="0"/>
            </a:endParaRPr>
          </a:p>
          <a:p>
            <a:pPr algn="just"/>
            <a:endParaRPr lang="en-US" dirty="0">
              <a:solidFill>
                <a:srgbClr val="000000"/>
              </a:solidFill>
              <a:latin typeface="Arial" panose="020B0604020202020204" pitchFamily="34" charset="0"/>
            </a:endParaRPr>
          </a:p>
          <a:p>
            <a:pPr algn="just"/>
            <a:endParaRPr lang="en-US" dirty="0">
              <a:solidFill>
                <a:srgbClr val="000000"/>
              </a:solidFill>
              <a:latin typeface="Arial" panose="020B0604020202020204" pitchFamily="34" charset="0"/>
            </a:endParaRPr>
          </a:p>
          <a:p>
            <a:pPr algn="just"/>
            <a:endParaRPr lang="en-US" dirty="0">
              <a:solidFill>
                <a:srgbClr val="000000"/>
              </a:solidFill>
              <a:latin typeface="Arial" panose="020B0604020202020204" pitchFamily="34" charset="0"/>
            </a:endParaRPr>
          </a:p>
          <a:p>
            <a:pPr algn="just"/>
            <a:endParaRPr lang="en-US" b="0" i="0" dirty="0">
              <a:solidFill>
                <a:srgbClr val="000000"/>
              </a:solidFill>
              <a:effectLst/>
              <a:latin typeface="Arial" panose="020B0604020202020204" pitchFamily="34" charset="0"/>
            </a:endParaRPr>
          </a:p>
          <a:p>
            <a:pPr algn="just"/>
            <a:endParaRPr lang="en-US" b="0" i="0" dirty="0">
              <a:solidFill>
                <a:srgbClr val="000000"/>
              </a:solidFill>
              <a:effectLst/>
              <a:latin typeface="Arial" panose="020B0604020202020204" pitchFamily="34" charset="0"/>
            </a:endParaRPr>
          </a:p>
        </p:txBody>
      </p:sp>
      <p:sp>
        <p:nvSpPr>
          <p:cNvPr id="6" name="TextBox 5">
            <a:extLst>
              <a:ext uri="{FF2B5EF4-FFF2-40B4-BE49-F238E27FC236}">
                <a16:creationId xmlns:a16="http://schemas.microsoft.com/office/drawing/2014/main" id="{1314F525-9291-4F26-8048-A8BA414FBF5D}"/>
              </a:ext>
            </a:extLst>
          </p:cNvPr>
          <p:cNvSpPr txBox="1"/>
          <p:nvPr/>
        </p:nvSpPr>
        <p:spPr>
          <a:xfrm>
            <a:off x="398105" y="1374966"/>
            <a:ext cx="11383347" cy="646331"/>
          </a:xfrm>
          <a:prstGeom prst="rect">
            <a:avLst/>
          </a:prstGeom>
          <a:noFill/>
        </p:spPr>
        <p:txBody>
          <a:bodyPr wrap="square">
            <a:spAutoFit/>
          </a:bodyPr>
          <a:lstStyle/>
          <a:p>
            <a:r>
              <a:rPr lang="en-US" b="1" i="0" dirty="0">
                <a:solidFill>
                  <a:srgbClr val="000000"/>
                </a:solidFill>
                <a:effectLst/>
                <a:latin typeface="Arial" panose="020B0604020202020204" pitchFamily="34" charset="0"/>
              </a:rPr>
              <a:t>Inner Join</a:t>
            </a:r>
            <a:r>
              <a:rPr lang="en-US" b="0" i="0" dirty="0">
                <a:solidFill>
                  <a:srgbClr val="000000"/>
                </a:solidFill>
                <a:effectLst/>
                <a:latin typeface="Arial" panose="020B0604020202020204" pitchFamily="34" charset="0"/>
              </a:rPr>
              <a:t> is used quite frequently; it is also referred to as </a:t>
            </a:r>
            <a:r>
              <a:rPr lang="en-US" b="1" i="0" dirty="0">
                <a:solidFill>
                  <a:srgbClr val="000000"/>
                </a:solidFill>
                <a:effectLst/>
                <a:latin typeface="Arial" panose="020B0604020202020204" pitchFamily="34" charset="0"/>
              </a:rPr>
              <a:t>equijoin</a:t>
            </a:r>
            <a:r>
              <a:rPr lang="en-US" b="0" i="0" dirty="0">
                <a:solidFill>
                  <a:srgbClr val="000000"/>
                </a:solidFill>
                <a:effectLst/>
                <a:latin typeface="Arial" panose="020B0604020202020204" pitchFamily="34" charset="0"/>
              </a:rPr>
              <a:t>. An inner join </a:t>
            </a:r>
            <a:r>
              <a:rPr lang="en-US" b="0" i="0" dirty="0">
                <a:solidFill>
                  <a:srgbClr val="FF0000"/>
                </a:solidFill>
                <a:effectLst/>
                <a:latin typeface="Arial" panose="020B0604020202020204" pitchFamily="34" charset="0"/>
              </a:rPr>
              <a:t>returns rows when there is a match in both tables.</a:t>
            </a:r>
            <a:endParaRPr lang="en-IN" dirty="0">
              <a:solidFill>
                <a:srgbClr val="FF0000"/>
              </a:solidFill>
            </a:endParaRPr>
          </a:p>
        </p:txBody>
      </p:sp>
      <p:sp>
        <p:nvSpPr>
          <p:cNvPr id="8" name="TextBox 7">
            <a:extLst>
              <a:ext uri="{FF2B5EF4-FFF2-40B4-BE49-F238E27FC236}">
                <a16:creationId xmlns:a16="http://schemas.microsoft.com/office/drawing/2014/main" id="{DECB9187-231B-48AC-9326-1885B1AAA18F}"/>
              </a:ext>
            </a:extLst>
          </p:cNvPr>
          <p:cNvSpPr txBox="1"/>
          <p:nvPr/>
        </p:nvSpPr>
        <p:spPr>
          <a:xfrm>
            <a:off x="292358" y="2252129"/>
            <a:ext cx="10947919" cy="369332"/>
          </a:xfrm>
          <a:prstGeom prst="rect">
            <a:avLst/>
          </a:prstGeom>
          <a:noFill/>
        </p:spPr>
        <p:txBody>
          <a:bodyPr wrap="square">
            <a:spAutoFit/>
          </a:bodyPr>
          <a:lstStyle/>
          <a:p>
            <a:r>
              <a:rPr lang="en-US" dirty="0"/>
              <a:t>  Here is the syntax of performing inner join operation using the JOIN operator.</a:t>
            </a:r>
            <a:endParaRPr lang="en-IN" dirty="0"/>
          </a:p>
        </p:txBody>
      </p:sp>
      <p:sp>
        <p:nvSpPr>
          <p:cNvPr id="10" name="TextBox 9">
            <a:extLst>
              <a:ext uri="{FF2B5EF4-FFF2-40B4-BE49-F238E27FC236}">
                <a16:creationId xmlns:a16="http://schemas.microsoft.com/office/drawing/2014/main" id="{A8BD00CA-1200-4FF3-8745-D48312079B79}"/>
              </a:ext>
            </a:extLst>
          </p:cNvPr>
          <p:cNvSpPr txBox="1"/>
          <p:nvPr/>
        </p:nvSpPr>
        <p:spPr>
          <a:xfrm>
            <a:off x="398105" y="2887201"/>
            <a:ext cx="7470710" cy="369332"/>
          </a:xfrm>
          <a:prstGeom prst="rect">
            <a:avLst/>
          </a:prstGeom>
          <a:noFill/>
        </p:spPr>
        <p:txBody>
          <a:bodyPr wrap="square">
            <a:spAutoFit/>
          </a:bodyPr>
          <a:lstStyle/>
          <a:p>
            <a:r>
              <a:rPr lang="en-US" dirty="0">
                <a:solidFill>
                  <a:srgbClr val="00B050"/>
                </a:solidFill>
              </a:rPr>
              <a:t>grunt&gt; result = JOIN relation1 BY </a:t>
            </a:r>
            <a:r>
              <a:rPr lang="en-US" dirty="0" err="1">
                <a:solidFill>
                  <a:srgbClr val="00B050"/>
                </a:solidFill>
              </a:rPr>
              <a:t>columnname</a:t>
            </a:r>
            <a:r>
              <a:rPr lang="en-US" dirty="0">
                <a:solidFill>
                  <a:srgbClr val="00B050"/>
                </a:solidFill>
              </a:rPr>
              <a:t>, relation2 BY </a:t>
            </a:r>
            <a:r>
              <a:rPr lang="en-US" dirty="0" err="1">
                <a:solidFill>
                  <a:srgbClr val="00B050"/>
                </a:solidFill>
              </a:rPr>
              <a:t>columnname</a:t>
            </a:r>
            <a:r>
              <a:rPr lang="en-US" dirty="0">
                <a:solidFill>
                  <a:srgbClr val="00B050"/>
                </a:solidFill>
              </a:rPr>
              <a:t>;</a:t>
            </a:r>
            <a:endParaRPr lang="en-IN" dirty="0">
              <a:solidFill>
                <a:srgbClr val="00B050"/>
              </a:solidFill>
            </a:endParaRPr>
          </a:p>
        </p:txBody>
      </p:sp>
      <p:sp>
        <p:nvSpPr>
          <p:cNvPr id="12" name="TextBox 11">
            <a:extLst>
              <a:ext uri="{FF2B5EF4-FFF2-40B4-BE49-F238E27FC236}">
                <a16:creationId xmlns:a16="http://schemas.microsoft.com/office/drawing/2014/main" id="{9BC264F3-FE10-474F-8315-B2DEBC670247}"/>
              </a:ext>
            </a:extLst>
          </p:cNvPr>
          <p:cNvSpPr txBox="1"/>
          <p:nvPr/>
        </p:nvSpPr>
        <p:spPr>
          <a:xfrm>
            <a:off x="398105" y="3568206"/>
            <a:ext cx="10356980" cy="2031325"/>
          </a:xfrm>
          <a:prstGeom prst="rect">
            <a:avLst/>
          </a:prstGeom>
          <a:noFill/>
        </p:spPr>
        <p:txBody>
          <a:bodyPr wrap="square">
            <a:spAutoFit/>
          </a:bodyPr>
          <a:lstStyle/>
          <a:p>
            <a:r>
              <a:rPr lang="en-US" dirty="0"/>
              <a:t>Example</a:t>
            </a:r>
          </a:p>
          <a:p>
            <a:r>
              <a:rPr lang="en-US" dirty="0"/>
              <a:t>Let us perform inner join operation on the two relations customers and orders as shown below.</a:t>
            </a:r>
          </a:p>
          <a:p>
            <a:endParaRPr lang="en-US" dirty="0"/>
          </a:p>
          <a:p>
            <a:r>
              <a:rPr lang="en-US" dirty="0"/>
              <a:t>grunt&gt; </a:t>
            </a:r>
            <a:r>
              <a:rPr lang="en-US" dirty="0" err="1"/>
              <a:t>coustomer_orders</a:t>
            </a:r>
            <a:r>
              <a:rPr lang="en-US" dirty="0"/>
              <a:t> = JOIN </a:t>
            </a:r>
            <a:r>
              <a:rPr lang="en-US" dirty="0">
                <a:solidFill>
                  <a:srgbClr val="FF0000"/>
                </a:solidFill>
              </a:rPr>
              <a:t>customers BY id</a:t>
            </a:r>
            <a:r>
              <a:rPr lang="en-US" dirty="0"/>
              <a:t>, </a:t>
            </a:r>
            <a:r>
              <a:rPr lang="en-US" dirty="0">
                <a:solidFill>
                  <a:srgbClr val="00B0F0"/>
                </a:solidFill>
              </a:rPr>
              <a:t>orders BY </a:t>
            </a:r>
            <a:r>
              <a:rPr lang="en-US" dirty="0" err="1">
                <a:solidFill>
                  <a:srgbClr val="00B0F0"/>
                </a:solidFill>
              </a:rPr>
              <a:t>customer_id</a:t>
            </a:r>
            <a:r>
              <a:rPr lang="en-US" dirty="0"/>
              <a:t>;</a:t>
            </a:r>
          </a:p>
          <a:p>
            <a:endParaRPr lang="en-US" dirty="0"/>
          </a:p>
          <a:p>
            <a:endParaRPr lang="en-US" dirty="0"/>
          </a:p>
          <a:p>
            <a:r>
              <a:rPr lang="en-US" dirty="0"/>
              <a:t>grunt&gt; Dump </a:t>
            </a:r>
            <a:r>
              <a:rPr lang="en-US" dirty="0" err="1"/>
              <a:t>coustomer_orders</a:t>
            </a:r>
            <a:r>
              <a:rPr lang="en-US" dirty="0"/>
              <a:t>;</a:t>
            </a:r>
            <a:endParaRPr lang="en-IN" dirty="0"/>
          </a:p>
        </p:txBody>
      </p:sp>
      <p:pic>
        <p:nvPicPr>
          <p:cNvPr id="3" name="Picture 2">
            <a:extLst>
              <a:ext uri="{FF2B5EF4-FFF2-40B4-BE49-F238E27FC236}">
                <a16:creationId xmlns:a16="http://schemas.microsoft.com/office/drawing/2014/main" id="{62CA3A7B-0975-6D7E-A45D-8883B738DEEB}"/>
              </a:ext>
            </a:extLst>
          </p:cNvPr>
          <p:cNvPicPr>
            <a:picLocks noChangeAspect="1"/>
          </p:cNvPicPr>
          <p:nvPr/>
        </p:nvPicPr>
        <p:blipFill>
          <a:blip r:embed="rId2"/>
          <a:stretch>
            <a:fillRect/>
          </a:stretch>
        </p:blipFill>
        <p:spPr>
          <a:xfrm>
            <a:off x="5080982" y="4798833"/>
            <a:ext cx="6048419" cy="2047890"/>
          </a:xfrm>
          <a:prstGeom prst="rect">
            <a:avLst/>
          </a:prstGeom>
        </p:spPr>
      </p:pic>
    </p:spTree>
    <p:extLst>
      <p:ext uri="{BB962C8B-B14F-4D97-AF65-F5344CB8AC3E}">
        <p14:creationId xmlns:p14="http://schemas.microsoft.com/office/powerpoint/2010/main" val="6786425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78DB495-F8CD-4BC7-8918-DBFDFC1A7828}"/>
              </a:ext>
            </a:extLst>
          </p:cNvPr>
          <p:cNvSpPr txBox="1"/>
          <p:nvPr/>
        </p:nvSpPr>
        <p:spPr>
          <a:xfrm>
            <a:off x="4912568" y="185449"/>
            <a:ext cx="6142652" cy="523220"/>
          </a:xfrm>
          <a:prstGeom prst="rect">
            <a:avLst/>
          </a:prstGeom>
          <a:noFill/>
        </p:spPr>
        <p:txBody>
          <a:bodyPr wrap="square">
            <a:spAutoFit/>
          </a:bodyPr>
          <a:lstStyle/>
          <a:p>
            <a:pPr algn="l"/>
            <a:r>
              <a:rPr lang="en-IN" sz="2800" b="0" i="0" dirty="0">
                <a:effectLst/>
                <a:latin typeface="Arial" panose="020B0604020202020204" pitchFamily="34" charset="0"/>
              </a:rPr>
              <a:t>Join Operator</a:t>
            </a:r>
          </a:p>
        </p:txBody>
      </p:sp>
      <p:sp>
        <p:nvSpPr>
          <p:cNvPr id="7" name="TextBox 6">
            <a:extLst>
              <a:ext uri="{FF2B5EF4-FFF2-40B4-BE49-F238E27FC236}">
                <a16:creationId xmlns:a16="http://schemas.microsoft.com/office/drawing/2014/main" id="{CF2CACE1-791A-446A-B5B8-39C7AA57889A}"/>
              </a:ext>
            </a:extLst>
          </p:cNvPr>
          <p:cNvSpPr txBox="1"/>
          <p:nvPr/>
        </p:nvSpPr>
        <p:spPr>
          <a:xfrm>
            <a:off x="590937" y="814748"/>
            <a:ext cx="10960361" cy="1754326"/>
          </a:xfrm>
          <a:prstGeom prst="rect">
            <a:avLst/>
          </a:prstGeom>
          <a:noFill/>
        </p:spPr>
        <p:txBody>
          <a:bodyPr wrap="square">
            <a:spAutoFit/>
          </a:bodyPr>
          <a:lstStyle/>
          <a:p>
            <a:pPr algn="l"/>
            <a:r>
              <a:rPr lang="en-IN" b="1" i="0" dirty="0">
                <a:effectLst/>
                <a:latin typeface="Arial" panose="020B0604020202020204" pitchFamily="34" charset="0"/>
              </a:rPr>
              <a:t>Left Outer Join:</a:t>
            </a:r>
          </a:p>
          <a:p>
            <a:pPr algn="l"/>
            <a:r>
              <a:rPr lang="en-US" b="0" i="0" dirty="0">
                <a:solidFill>
                  <a:srgbClr val="000000"/>
                </a:solidFill>
                <a:effectLst/>
                <a:latin typeface="Arial" panose="020B0604020202020204" pitchFamily="34" charset="0"/>
              </a:rPr>
              <a:t>The </a:t>
            </a:r>
            <a:r>
              <a:rPr lang="en-US" b="1" i="0" dirty="0">
                <a:solidFill>
                  <a:srgbClr val="000000"/>
                </a:solidFill>
                <a:effectLst/>
                <a:latin typeface="Arial" panose="020B0604020202020204" pitchFamily="34" charset="0"/>
              </a:rPr>
              <a:t>left outer Join</a:t>
            </a:r>
            <a:r>
              <a:rPr lang="en-US" b="0" i="0" dirty="0">
                <a:solidFill>
                  <a:srgbClr val="000000"/>
                </a:solidFill>
                <a:effectLst/>
                <a:latin typeface="Arial" panose="020B0604020202020204" pitchFamily="34" charset="0"/>
              </a:rPr>
              <a:t> operation </a:t>
            </a:r>
            <a:r>
              <a:rPr lang="en-US" b="0" i="0" dirty="0">
                <a:solidFill>
                  <a:srgbClr val="00B050"/>
                </a:solidFill>
                <a:effectLst/>
                <a:latin typeface="Arial" panose="020B0604020202020204" pitchFamily="34" charset="0"/>
              </a:rPr>
              <a:t>returns all rows from the left table, even if there are </a:t>
            </a:r>
            <a:r>
              <a:rPr lang="en-US" b="0" i="0" dirty="0">
                <a:solidFill>
                  <a:srgbClr val="00B0F0"/>
                </a:solidFill>
                <a:effectLst/>
                <a:latin typeface="Arial" panose="020B0604020202020204" pitchFamily="34" charset="0"/>
              </a:rPr>
              <a:t>no matches in the right relation.</a:t>
            </a:r>
          </a:p>
          <a:p>
            <a:pPr algn="just"/>
            <a:endParaRPr lang="en-US" b="0" i="0" dirty="0">
              <a:solidFill>
                <a:srgbClr val="000000"/>
              </a:solidFill>
              <a:effectLst/>
              <a:latin typeface="Arial" panose="020B0604020202020204" pitchFamily="34" charset="0"/>
            </a:endParaRPr>
          </a:p>
          <a:p>
            <a:pPr algn="just"/>
            <a:r>
              <a:rPr lang="en-IN" b="0" i="0" dirty="0">
                <a:effectLst/>
                <a:latin typeface="Arial" panose="020B0604020202020204" pitchFamily="34" charset="0"/>
              </a:rPr>
              <a:t>Syntax</a:t>
            </a:r>
          </a:p>
          <a:p>
            <a:pPr algn="just"/>
            <a:endParaRPr lang="en-US" b="0" i="0" dirty="0">
              <a:solidFill>
                <a:srgbClr val="000000"/>
              </a:solidFill>
              <a:effectLst/>
              <a:latin typeface="Arial" panose="020B0604020202020204" pitchFamily="34" charset="0"/>
            </a:endParaRPr>
          </a:p>
        </p:txBody>
      </p:sp>
      <p:sp>
        <p:nvSpPr>
          <p:cNvPr id="3" name="Rectangle 1">
            <a:extLst>
              <a:ext uri="{FF2B5EF4-FFF2-40B4-BE49-F238E27FC236}">
                <a16:creationId xmlns:a16="http://schemas.microsoft.com/office/drawing/2014/main" id="{199A1BD1-C30D-427E-8481-1A89E3F33160}"/>
              </a:ext>
            </a:extLst>
          </p:cNvPr>
          <p:cNvSpPr>
            <a:spLocks noChangeArrowheads="1"/>
          </p:cNvSpPr>
          <p:nvPr/>
        </p:nvSpPr>
        <p:spPr bwMode="auto">
          <a:xfrm>
            <a:off x="640702" y="2321210"/>
            <a:ext cx="10910596" cy="707886"/>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ourier New" panose="02070309020205020404" pitchFamily="49" charset="0"/>
              </a:rPr>
              <a:t>grunt&gt; Relation3_name = JOIN Relation1_name BY id LEFT OUTER, Relation2_name BY </a:t>
            </a:r>
            <a:r>
              <a:rPr kumimoji="0" lang="en-US" altLang="en-US" sz="2000" b="0" i="0" u="none" strike="noStrike" cap="none" normalizeH="0" baseline="0" dirty="0" err="1">
                <a:ln>
                  <a:noFill/>
                </a:ln>
                <a:solidFill>
                  <a:schemeClr val="tx1"/>
                </a:solidFill>
                <a:effectLst/>
                <a:latin typeface="Courier New" panose="02070309020205020404" pitchFamily="49" charset="0"/>
              </a:rPr>
              <a:t>customer_id</a:t>
            </a:r>
            <a:r>
              <a:rPr kumimoji="0" lang="en-US" altLang="en-US" sz="2000" b="0" i="0" u="none" strike="noStrike" cap="none" normalizeH="0" baseline="0" dirty="0">
                <a:ln>
                  <a:noFill/>
                </a:ln>
                <a:solidFill>
                  <a:schemeClr val="tx1"/>
                </a:solidFill>
                <a:effectLst/>
                <a:latin typeface="Courier New" panose="02070309020205020404" pitchFamily="49" charset="0"/>
              </a:rPr>
              <a: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DD715297-0F62-4672-BA46-58DEA6103630}"/>
              </a:ext>
            </a:extLst>
          </p:cNvPr>
          <p:cNvSpPr txBox="1"/>
          <p:nvPr/>
        </p:nvSpPr>
        <p:spPr>
          <a:xfrm>
            <a:off x="441649" y="3249951"/>
            <a:ext cx="9666514" cy="1323439"/>
          </a:xfrm>
          <a:prstGeom prst="rect">
            <a:avLst/>
          </a:prstGeom>
          <a:noFill/>
        </p:spPr>
        <p:txBody>
          <a:bodyPr wrap="square">
            <a:spAutoFit/>
          </a:bodyPr>
          <a:lstStyle/>
          <a:p>
            <a:r>
              <a:rPr lang="en-US" dirty="0"/>
              <a:t>grunt&gt; </a:t>
            </a:r>
            <a:r>
              <a:rPr lang="en-US" dirty="0" err="1"/>
              <a:t>outer_left</a:t>
            </a:r>
            <a:r>
              <a:rPr lang="en-US" dirty="0"/>
              <a:t> = JOIN customers BY id LEFT OUTER, orders BY </a:t>
            </a:r>
            <a:r>
              <a:rPr lang="en-US" dirty="0" err="1"/>
              <a:t>customer_id</a:t>
            </a:r>
            <a:r>
              <a:rPr lang="en-US" dirty="0"/>
              <a:t>;</a:t>
            </a:r>
          </a:p>
          <a:p>
            <a:r>
              <a:rPr kumimoji="0" lang="en-US" altLang="en-US" sz="1800" b="0" i="0" u="none" strike="noStrike" cap="none" normalizeH="0" baseline="0" dirty="0">
                <a:ln>
                  <a:noFill/>
                </a:ln>
                <a:solidFill>
                  <a:srgbClr val="000000"/>
                </a:solidFill>
                <a:effectLst/>
                <a:latin typeface="Courier New" panose="02070309020205020404" pitchFamily="49" charset="0"/>
              </a:rPr>
              <a:t>grunt</a:t>
            </a:r>
            <a:r>
              <a:rPr kumimoji="0" lang="en-US" altLang="en-US" sz="1800" b="0" i="0" u="none" strike="noStrike" cap="none" normalizeH="0" baseline="0" dirty="0">
                <a:ln>
                  <a:noFill/>
                </a:ln>
                <a:solidFill>
                  <a:srgbClr val="666600"/>
                </a:solidFill>
                <a:effectLst/>
                <a:latin typeface="Courier New" panose="02070309020205020404" pitchFamily="49" charset="0"/>
              </a:rPr>
              <a:t>&gt;</a:t>
            </a:r>
            <a:r>
              <a:rPr kumimoji="0" lang="en-US" altLang="en-US" sz="1800" b="0" i="0" u="none" strike="noStrike" cap="none" normalizeH="0" baseline="0" dirty="0">
                <a:ln>
                  <a:noFill/>
                </a:ln>
                <a:solidFill>
                  <a:srgbClr val="000000"/>
                </a:solidFill>
                <a:effectLst/>
                <a:latin typeface="Courier New" panose="02070309020205020404" pitchFamily="49" charset="0"/>
              </a:rPr>
              <a:t> </a:t>
            </a:r>
            <a:r>
              <a:rPr kumimoji="0" lang="en-US" altLang="en-US" sz="1800" b="0" i="0" u="none" strike="noStrike" cap="none" normalizeH="0" baseline="0" dirty="0">
                <a:ln>
                  <a:noFill/>
                </a:ln>
                <a:solidFill>
                  <a:srgbClr val="660066"/>
                </a:solidFill>
                <a:effectLst/>
                <a:latin typeface="Courier New" panose="02070309020205020404" pitchFamily="49" charset="0"/>
              </a:rPr>
              <a:t>Dump</a:t>
            </a:r>
            <a:r>
              <a:rPr kumimoji="0" lang="en-US" altLang="en-US" sz="1800" b="0" i="0" u="none" strike="noStrike" cap="none" normalizeH="0" baseline="0" dirty="0">
                <a:ln>
                  <a:noFill/>
                </a:ln>
                <a:solidFill>
                  <a:srgbClr val="000000"/>
                </a:solidFill>
                <a:effectLst/>
                <a:latin typeface="Courier New" panose="02070309020205020404" pitchFamily="49" charset="0"/>
              </a:rPr>
              <a:t> </a:t>
            </a:r>
            <a:r>
              <a:rPr kumimoji="0" lang="en-US" altLang="en-US" sz="1800" b="0" i="0" u="none" strike="noStrike" cap="none" normalizeH="0" baseline="0" dirty="0" err="1">
                <a:ln>
                  <a:noFill/>
                </a:ln>
                <a:solidFill>
                  <a:srgbClr val="000000"/>
                </a:solidFill>
                <a:effectLst/>
                <a:latin typeface="Courier New" panose="02070309020205020404" pitchFamily="49" charset="0"/>
              </a:rPr>
              <a:t>outer_left</a:t>
            </a:r>
            <a:r>
              <a:rPr kumimoji="0" lang="en-US" altLang="en-US" sz="1800" b="0" i="0" u="none" strike="noStrike" cap="none" normalizeH="0" baseline="0" dirty="0">
                <a:ln>
                  <a:noFill/>
                </a:ln>
                <a:solidFill>
                  <a:srgbClr val="666600"/>
                </a:solidFill>
                <a:effectLst/>
                <a:latin typeface="Courier New" panose="02070309020205020404" pitchFamily="49" charset="0"/>
              </a:rPr>
              <a:t>;</a:t>
            </a:r>
            <a:r>
              <a:rPr kumimoji="0" lang="en-US" altLang="en-US" sz="800" b="0" i="0" u="none" strike="noStrike" cap="none" normalizeH="0" baseline="0" dirty="0">
                <a:ln>
                  <a:noFill/>
                </a:ln>
                <a:solidFill>
                  <a:schemeClr val="tx1"/>
                </a:solidFill>
                <a:effectLst/>
              </a:rPr>
              <a:t> </a:t>
            </a:r>
          </a:p>
          <a:p>
            <a:endParaRPr kumimoji="0" lang="en-US" altLang="en-US" sz="800" b="0" i="0" u="none" strike="noStrike" cap="none" normalizeH="0" baseline="0" dirty="0">
              <a:ln>
                <a:noFill/>
              </a:ln>
              <a:solidFill>
                <a:schemeClr val="tx1"/>
              </a:solidFill>
              <a:effectLst/>
            </a:endParaRPr>
          </a:p>
          <a:p>
            <a:r>
              <a:rPr kumimoji="0" lang="en-US" altLang="en-US" b="0" i="0" u="none" strike="noStrike" cap="none" normalizeH="0" baseline="0" dirty="0">
                <a:ln>
                  <a:noFill/>
                </a:ln>
                <a:solidFill>
                  <a:schemeClr val="tx1"/>
                </a:solidFill>
                <a:effectLst/>
                <a:latin typeface="Arial" panose="020B0604020202020204" pitchFamily="34" charset="0"/>
              </a:rPr>
              <a:t>Output:</a:t>
            </a:r>
          </a:p>
          <a:p>
            <a:endParaRPr lang="en-IN" dirty="0"/>
          </a:p>
        </p:txBody>
      </p:sp>
      <p:sp>
        <p:nvSpPr>
          <p:cNvPr id="10" name="TextBox 9">
            <a:extLst>
              <a:ext uri="{FF2B5EF4-FFF2-40B4-BE49-F238E27FC236}">
                <a16:creationId xmlns:a16="http://schemas.microsoft.com/office/drawing/2014/main" id="{D2628D30-F29D-4FE5-937E-5FE18F85E3D5}"/>
              </a:ext>
            </a:extLst>
          </p:cNvPr>
          <p:cNvSpPr txBox="1"/>
          <p:nvPr/>
        </p:nvSpPr>
        <p:spPr>
          <a:xfrm>
            <a:off x="441649" y="4173281"/>
            <a:ext cx="6096000" cy="2308324"/>
          </a:xfrm>
          <a:prstGeom prst="rect">
            <a:avLst/>
          </a:prstGeom>
          <a:noFill/>
        </p:spPr>
        <p:txBody>
          <a:bodyPr wrap="square">
            <a:spAutoFit/>
          </a:bodyPr>
          <a:lstStyle/>
          <a:p>
            <a:r>
              <a:rPr lang="en-IN" dirty="0"/>
              <a:t>(1,Ramesh,32,Ahmedabad,2000,,,,)</a:t>
            </a:r>
          </a:p>
          <a:p>
            <a:r>
              <a:rPr lang="en-IN" dirty="0"/>
              <a:t>(2,Khilan,25,Delhi,1500,101,2009-11-20 00:00:00,2,1560)</a:t>
            </a:r>
          </a:p>
          <a:p>
            <a:r>
              <a:rPr lang="en-IN" dirty="0"/>
              <a:t>(3,kaushik,23,Kota,2000,100,2009-10-08 00:00:00,3,1500)</a:t>
            </a:r>
          </a:p>
          <a:p>
            <a:r>
              <a:rPr lang="en-IN" dirty="0"/>
              <a:t>(3,kaushik,23,Kota,2000,102,2009-10-08 00:00:00,3,3000)</a:t>
            </a:r>
          </a:p>
          <a:p>
            <a:r>
              <a:rPr lang="en-IN" dirty="0"/>
              <a:t>(4,Chaitali,25,Mumbai,6500,103,2008-05-20 00:00:00,4,2060)</a:t>
            </a:r>
          </a:p>
          <a:p>
            <a:r>
              <a:rPr lang="en-IN" dirty="0"/>
              <a:t>(5,Hardik,27,Bhopal,8500,,,,)</a:t>
            </a:r>
          </a:p>
          <a:p>
            <a:r>
              <a:rPr lang="en-IN" dirty="0"/>
              <a:t>(6,Komal,22,MP,4500,,,,)</a:t>
            </a:r>
          </a:p>
          <a:p>
            <a:r>
              <a:rPr lang="en-IN" dirty="0"/>
              <a:t>(7,Muffy,24,Indore,10000,,,,) </a:t>
            </a:r>
          </a:p>
        </p:txBody>
      </p:sp>
    </p:spTree>
    <p:extLst>
      <p:ext uri="{BB962C8B-B14F-4D97-AF65-F5344CB8AC3E}">
        <p14:creationId xmlns:p14="http://schemas.microsoft.com/office/powerpoint/2010/main" val="16731048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78DB495-F8CD-4BC7-8918-DBFDFC1A7828}"/>
              </a:ext>
            </a:extLst>
          </p:cNvPr>
          <p:cNvSpPr txBox="1"/>
          <p:nvPr/>
        </p:nvSpPr>
        <p:spPr>
          <a:xfrm>
            <a:off x="4912568" y="185449"/>
            <a:ext cx="6142652" cy="523220"/>
          </a:xfrm>
          <a:prstGeom prst="rect">
            <a:avLst/>
          </a:prstGeom>
          <a:noFill/>
        </p:spPr>
        <p:txBody>
          <a:bodyPr wrap="square">
            <a:spAutoFit/>
          </a:bodyPr>
          <a:lstStyle/>
          <a:p>
            <a:pPr algn="l"/>
            <a:r>
              <a:rPr lang="en-IN" sz="2800" b="1" i="0" dirty="0">
                <a:effectLst/>
                <a:latin typeface="Arial" panose="020B0604020202020204" pitchFamily="34" charset="0"/>
              </a:rPr>
              <a:t>Right Outer Join</a:t>
            </a:r>
            <a:endParaRPr lang="en-IN" sz="2800" b="0" i="0" dirty="0">
              <a:effectLst/>
              <a:latin typeface="Arial" panose="020B0604020202020204" pitchFamily="34" charset="0"/>
            </a:endParaRPr>
          </a:p>
        </p:txBody>
      </p:sp>
      <p:sp>
        <p:nvSpPr>
          <p:cNvPr id="7" name="TextBox 6">
            <a:extLst>
              <a:ext uri="{FF2B5EF4-FFF2-40B4-BE49-F238E27FC236}">
                <a16:creationId xmlns:a16="http://schemas.microsoft.com/office/drawing/2014/main" id="{CF2CACE1-791A-446A-B5B8-39C7AA57889A}"/>
              </a:ext>
            </a:extLst>
          </p:cNvPr>
          <p:cNvSpPr txBox="1"/>
          <p:nvPr/>
        </p:nvSpPr>
        <p:spPr>
          <a:xfrm>
            <a:off x="590937" y="814748"/>
            <a:ext cx="10730207" cy="1477328"/>
          </a:xfrm>
          <a:prstGeom prst="rect">
            <a:avLst/>
          </a:prstGeom>
          <a:noFill/>
        </p:spPr>
        <p:txBody>
          <a:bodyPr wrap="square">
            <a:spAutoFit/>
          </a:bodyPr>
          <a:lstStyle/>
          <a:p>
            <a:pPr algn="l"/>
            <a:r>
              <a:rPr lang="en-IN" b="1" i="0" dirty="0">
                <a:effectLst/>
                <a:latin typeface="Arial" panose="020B0604020202020204" pitchFamily="34" charset="0"/>
              </a:rPr>
              <a:t>Right Outer Join:</a:t>
            </a:r>
          </a:p>
          <a:p>
            <a:pPr algn="l"/>
            <a:r>
              <a:rPr lang="en-US" b="0" i="0" dirty="0">
                <a:solidFill>
                  <a:srgbClr val="000000"/>
                </a:solidFill>
                <a:effectLst/>
                <a:latin typeface="Arial" panose="020B0604020202020204" pitchFamily="34" charset="0"/>
              </a:rPr>
              <a:t>The right outer join operation returns </a:t>
            </a:r>
            <a:r>
              <a:rPr lang="en-US" b="0" i="0" dirty="0">
                <a:solidFill>
                  <a:srgbClr val="00B050"/>
                </a:solidFill>
                <a:effectLst/>
                <a:latin typeface="Arial" panose="020B0604020202020204" pitchFamily="34" charset="0"/>
              </a:rPr>
              <a:t>all rows from the right table, even if there are no matches in the left table.</a:t>
            </a:r>
          </a:p>
          <a:p>
            <a:pPr algn="just"/>
            <a:r>
              <a:rPr lang="en-IN" b="0" i="0" dirty="0">
                <a:effectLst/>
                <a:latin typeface="Arial" panose="020B0604020202020204" pitchFamily="34" charset="0"/>
              </a:rPr>
              <a:t>Syntax</a:t>
            </a:r>
          </a:p>
          <a:p>
            <a:pPr algn="just"/>
            <a:endParaRPr lang="en-US" b="0" i="0" dirty="0">
              <a:solidFill>
                <a:srgbClr val="000000"/>
              </a:solidFill>
              <a:effectLst/>
              <a:latin typeface="Arial" panose="020B0604020202020204" pitchFamily="34" charset="0"/>
            </a:endParaRPr>
          </a:p>
        </p:txBody>
      </p:sp>
      <p:sp>
        <p:nvSpPr>
          <p:cNvPr id="3" name="Rectangle 1">
            <a:extLst>
              <a:ext uri="{FF2B5EF4-FFF2-40B4-BE49-F238E27FC236}">
                <a16:creationId xmlns:a16="http://schemas.microsoft.com/office/drawing/2014/main" id="{199A1BD1-C30D-427E-8481-1A89E3F33160}"/>
              </a:ext>
            </a:extLst>
          </p:cNvPr>
          <p:cNvSpPr>
            <a:spLocks noChangeArrowheads="1"/>
          </p:cNvSpPr>
          <p:nvPr/>
        </p:nvSpPr>
        <p:spPr bwMode="auto">
          <a:xfrm>
            <a:off x="410548" y="2290596"/>
            <a:ext cx="10910596" cy="707886"/>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ourier New" panose="02070309020205020404" pitchFamily="49" charset="0"/>
              </a:rPr>
              <a:t>grunt&gt; </a:t>
            </a:r>
            <a:r>
              <a:rPr kumimoji="0" lang="en-US" altLang="en-US" sz="2000" b="0" i="0" u="none" strike="noStrike" cap="none" normalizeH="0" baseline="0" dirty="0" err="1">
                <a:ln>
                  <a:noFill/>
                </a:ln>
                <a:solidFill>
                  <a:schemeClr val="tx1"/>
                </a:solidFill>
                <a:effectLst/>
                <a:latin typeface="Courier New" panose="02070309020205020404" pitchFamily="49" charset="0"/>
              </a:rPr>
              <a:t>outer_right</a:t>
            </a:r>
            <a:r>
              <a:rPr kumimoji="0" lang="en-US" altLang="en-US" sz="2000" b="0" i="0" u="none" strike="noStrike" cap="none" normalizeH="0" baseline="0" dirty="0">
                <a:ln>
                  <a:noFill/>
                </a:ln>
                <a:solidFill>
                  <a:schemeClr val="tx1"/>
                </a:solidFill>
                <a:effectLst/>
                <a:latin typeface="Courier New" panose="02070309020205020404" pitchFamily="49" charset="0"/>
              </a:rPr>
              <a:t> = JOIN customers BY id RIGHT, orders BY </a:t>
            </a:r>
            <a:r>
              <a:rPr kumimoji="0" lang="en-US" altLang="en-US" sz="2000" b="0" i="0" u="none" strike="noStrike" cap="none" normalizeH="0" baseline="0" dirty="0" err="1">
                <a:ln>
                  <a:noFill/>
                </a:ln>
                <a:solidFill>
                  <a:schemeClr val="tx1"/>
                </a:solidFill>
                <a:effectLst/>
                <a:latin typeface="Courier New" panose="02070309020205020404" pitchFamily="49" charset="0"/>
              </a:rPr>
              <a:t>customer_id</a:t>
            </a:r>
            <a:r>
              <a:rPr kumimoji="0" lang="en-US" altLang="en-US" sz="2000" b="0" i="0" u="none" strike="noStrike" cap="none" normalizeH="0" baseline="0" dirty="0">
                <a:ln>
                  <a:noFill/>
                </a:ln>
                <a:solidFill>
                  <a:schemeClr val="tx1"/>
                </a:solidFill>
                <a:effectLst/>
                <a:latin typeface="Courier New" panose="02070309020205020404" pitchFamily="49" charset="0"/>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DD715297-0F62-4672-BA46-58DEA6103630}"/>
              </a:ext>
            </a:extLst>
          </p:cNvPr>
          <p:cNvSpPr txBox="1"/>
          <p:nvPr/>
        </p:nvSpPr>
        <p:spPr>
          <a:xfrm>
            <a:off x="335902" y="3256970"/>
            <a:ext cx="10356980" cy="132343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grunt</a:t>
            </a:r>
            <a:r>
              <a:rPr kumimoji="0" lang="en-US" altLang="en-US" sz="1800" b="0" i="0" u="none" strike="noStrike" cap="none" normalizeH="0" baseline="0" dirty="0">
                <a:ln>
                  <a:noFill/>
                </a:ln>
                <a:solidFill>
                  <a:srgbClr val="666600"/>
                </a:solidFill>
                <a:effectLst/>
                <a:latin typeface="Courier New" panose="02070309020205020404" pitchFamily="49" charset="0"/>
              </a:rPr>
              <a:t>&gt;</a:t>
            </a:r>
            <a:r>
              <a:rPr kumimoji="0" lang="en-US" altLang="en-US" sz="1800" b="0" i="0" u="none" strike="noStrike" cap="none" normalizeH="0" baseline="0" dirty="0">
                <a:ln>
                  <a:noFill/>
                </a:ln>
                <a:solidFill>
                  <a:srgbClr val="000000"/>
                </a:solidFill>
                <a:effectLst/>
                <a:latin typeface="Courier New" panose="02070309020205020404" pitchFamily="49" charset="0"/>
              </a:rPr>
              <a:t> </a:t>
            </a:r>
            <a:r>
              <a:rPr kumimoji="0" lang="en-US" altLang="en-US" sz="1800" b="0" i="0" u="none" strike="noStrike" cap="none" normalizeH="0" baseline="0" dirty="0" err="1">
                <a:ln>
                  <a:noFill/>
                </a:ln>
                <a:solidFill>
                  <a:srgbClr val="000000"/>
                </a:solidFill>
                <a:effectLst/>
                <a:latin typeface="Courier New" panose="02070309020205020404" pitchFamily="49" charset="0"/>
              </a:rPr>
              <a:t>outer_right</a:t>
            </a:r>
            <a:r>
              <a:rPr kumimoji="0" lang="en-US" altLang="en-US" sz="1800" b="0" i="0" u="none" strike="noStrike" cap="none" normalizeH="0" baseline="0" dirty="0">
                <a:ln>
                  <a:noFill/>
                </a:ln>
                <a:solidFill>
                  <a:srgbClr val="000000"/>
                </a:solidFill>
                <a:effectLst/>
                <a:latin typeface="Courier New" panose="02070309020205020404" pitchFamily="49" charset="0"/>
              </a:rPr>
              <a:t> </a:t>
            </a:r>
            <a:r>
              <a:rPr kumimoji="0" lang="en-US" altLang="en-US" sz="1800" b="0" i="0" u="none" strike="noStrike" cap="none" normalizeH="0" baseline="0" dirty="0">
                <a:ln>
                  <a:noFill/>
                </a:ln>
                <a:solidFill>
                  <a:srgbClr val="666600"/>
                </a:solidFill>
                <a:effectLst/>
                <a:latin typeface="Courier New" panose="02070309020205020404" pitchFamily="49" charset="0"/>
              </a:rPr>
              <a:t>=</a:t>
            </a:r>
            <a:r>
              <a:rPr kumimoji="0" lang="en-US" altLang="en-US" sz="1800" b="0" i="0" u="none" strike="noStrike" cap="none" normalizeH="0" baseline="0" dirty="0">
                <a:ln>
                  <a:noFill/>
                </a:ln>
                <a:solidFill>
                  <a:srgbClr val="000000"/>
                </a:solidFill>
                <a:effectLst/>
                <a:latin typeface="Courier New" panose="02070309020205020404" pitchFamily="49" charset="0"/>
              </a:rPr>
              <a:t> JOIN customers BY id RIGHT</a:t>
            </a:r>
            <a:r>
              <a:rPr kumimoji="0" lang="en-US" altLang="en-US" sz="1800" b="0" i="0" u="none" strike="noStrike" cap="none" normalizeH="0" baseline="0" dirty="0">
                <a:ln>
                  <a:noFill/>
                </a:ln>
                <a:solidFill>
                  <a:srgbClr val="666600"/>
                </a:solidFill>
                <a:effectLst/>
                <a:latin typeface="Courier New" panose="02070309020205020404" pitchFamily="49" charset="0"/>
              </a:rPr>
              <a:t>,</a:t>
            </a:r>
            <a:r>
              <a:rPr kumimoji="0" lang="en-US" altLang="en-US" sz="1800" b="0" i="0" u="none" strike="noStrike" cap="none" normalizeH="0" baseline="0" dirty="0">
                <a:ln>
                  <a:noFill/>
                </a:ln>
                <a:solidFill>
                  <a:srgbClr val="000000"/>
                </a:solidFill>
                <a:effectLst/>
                <a:latin typeface="Courier New" panose="02070309020205020404" pitchFamily="49" charset="0"/>
              </a:rPr>
              <a:t> orders BY </a:t>
            </a:r>
            <a:r>
              <a:rPr kumimoji="0" lang="en-US" altLang="en-US" sz="1800" b="0" i="0" u="none" strike="noStrike" cap="none" normalizeH="0" baseline="0" dirty="0" err="1">
                <a:ln>
                  <a:noFill/>
                </a:ln>
                <a:solidFill>
                  <a:srgbClr val="000000"/>
                </a:solidFill>
                <a:effectLst/>
                <a:latin typeface="Courier New" panose="02070309020205020404" pitchFamily="49" charset="0"/>
              </a:rPr>
              <a:t>customer_id</a:t>
            </a:r>
            <a:r>
              <a:rPr kumimoji="0" lang="en-US" altLang="en-US" sz="1800" b="0" i="0" u="none" strike="noStrike" cap="none" normalizeH="0" baseline="0" dirty="0">
                <a:ln>
                  <a:noFill/>
                </a:ln>
                <a:solidFill>
                  <a:srgbClr val="666600"/>
                </a:solidFill>
                <a:effectLst/>
                <a:latin typeface="Courier New" panose="02070309020205020404" pitchFamily="49" charset="0"/>
              </a:rPr>
              <a:t>;</a:t>
            </a:r>
            <a:r>
              <a:rPr kumimoji="0" lang="en-US" altLang="en-US" sz="8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r>
              <a:rPr kumimoji="0" lang="en-US" altLang="en-US" sz="1800" b="0" i="0" u="none" strike="noStrike" cap="none" normalizeH="0" baseline="0" dirty="0">
                <a:ln>
                  <a:noFill/>
                </a:ln>
                <a:solidFill>
                  <a:srgbClr val="000000"/>
                </a:solidFill>
                <a:effectLst/>
                <a:latin typeface="Courier New" panose="02070309020205020404" pitchFamily="49" charset="0"/>
              </a:rPr>
              <a:t>grunt</a:t>
            </a:r>
            <a:r>
              <a:rPr kumimoji="0" lang="en-US" altLang="en-US" sz="1800" b="0" i="0" u="none" strike="noStrike" cap="none" normalizeH="0" baseline="0" dirty="0">
                <a:ln>
                  <a:noFill/>
                </a:ln>
                <a:solidFill>
                  <a:srgbClr val="666600"/>
                </a:solidFill>
                <a:effectLst/>
                <a:latin typeface="Courier New" panose="02070309020205020404" pitchFamily="49" charset="0"/>
              </a:rPr>
              <a:t>&gt;</a:t>
            </a:r>
            <a:r>
              <a:rPr kumimoji="0" lang="en-US" altLang="en-US" sz="1800" b="0" i="0" u="none" strike="noStrike" cap="none" normalizeH="0" baseline="0" dirty="0">
                <a:ln>
                  <a:noFill/>
                </a:ln>
                <a:solidFill>
                  <a:srgbClr val="000000"/>
                </a:solidFill>
                <a:effectLst/>
                <a:latin typeface="Courier New" panose="02070309020205020404" pitchFamily="49" charset="0"/>
              </a:rPr>
              <a:t> </a:t>
            </a:r>
            <a:r>
              <a:rPr kumimoji="0" lang="en-US" altLang="en-US" sz="1800" b="0" i="0" u="none" strike="noStrike" cap="none" normalizeH="0" baseline="0" dirty="0">
                <a:ln>
                  <a:noFill/>
                </a:ln>
                <a:solidFill>
                  <a:srgbClr val="660066"/>
                </a:solidFill>
                <a:effectLst/>
                <a:latin typeface="Courier New" panose="02070309020205020404" pitchFamily="49" charset="0"/>
              </a:rPr>
              <a:t>Dump</a:t>
            </a:r>
            <a:r>
              <a:rPr kumimoji="0" lang="en-US" altLang="en-US" sz="1800" b="0" i="0" u="none" strike="noStrike" cap="none" normalizeH="0" baseline="0" dirty="0">
                <a:ln>
                  <a:noFill/>
                </a:ln>
                <a:solidFill>
                  <a:srgbClr val="000000"/>
                </a:solidFill>
                <a:effectLst/>
                <a:latin typeface="Courier New" panose="02070309020205020404" pitchFamily="49" charset="0"/>
              </a:rPr>
              <a:t> </a:t>
            </a:r>
            <a:r>
              <a:rPr kumimoji="0" lang="en-US" altLang="en-US" sz="1800" b="0" i="0" u="none" strike="noStrike" cap="none" normalizeH="0" baseline="0" dirty="0" err="1">
                <a:ln>
                  <a:noFill/>
                </a:ln>
                <a:solidFill>
                  <a:srgbClr val="000000"/>
                </a:solidFill>
                <a:effectLst/>
                <a:latin typeface="Courier New" panose="02070309020205020404" pitchFamily="49" charset="0"/>
              </a:rPr>
              <a:t>outer_right</a:t>
            </a:r>
            <a:r>
              <a:rPr kumimoji="0" lang="en-US" altLang="en-US" sz="1800" b="0" i="0" u="none" strike="noStrike" cap="none" normalizeH="0" baseline="0" dirty="0">
                <a:ln>
                  <a:noFill/>
                </a:ln>
                <a:solidFill>
                  <a:srgbClr val="666600"/>
                </a:solidFill>
                <a:effectLst/>
                <a:latin typeface="Courier New" panose="02070309020205020404" pitchFamily="49" charset="0"/>
              </a:rPr>
              <a:t>;</a:t>
            </a:r>
            <a:r>
              <a:rPr kumimoji="0" lang="en-US" altLang="en-US" sz="800" b="0" i="0" u="none" strike="noStrike" cap="none" normalizeH="0" baseline="0" dirty="0">
                <a:ln>
                  <a:noFill/>
                </a:ln>
                <a:solidFill>
                  <a:schemeClr val="tx1"/>
                </a:solidFill>
                <a:effectLst/>
              </a:rPr>
              <a:t> </a:t>
            </a:r>
          </a:p>
          <a:p>
            <a:endParaRPr kumimoji="0" lang="en-US" altLang="en-US" sz="800" b="0" i="0" u="none" strike="noStrike" cap="none" normalizeH="0" baseline="0" dirty="0">
              <a:ln>
                <a:noFill/>
              </a:ln>
              <a:solidFill>
                <a:schemeClr val="tx1"/>
              </a:solidFill>
              <a:effectLst/>
            </a:endParaRPr>
          </a:p>
          <a:p>
            <a:r>
              <a:rPr kumimoji="0" lang="en-US" altLang="en-US" b="0" i="0" u="none" strike="noStrike" cap="none" normalizeH="0" baseline="0" dirty="0">
                <a:ln>
                  <a:noFill/>
                </a:ln>
                <a:solidFill>
                  <a:schemeClr val="tx1"/>
                </a:solidFill>
                <a:effectLst/>
                <a:latin typeface="Arial" panose="020B0604020202020204" pitchFamily="34" charset="0"/>
              </a:rPr>
              <a:t>Output:</a:t>
            </a:r>
          </a:p>
          <a:p>
            <a:endParaRPr lang="en-IN" dirty="0"/>
          </a:p>
        </p:txBody>
      </p:sp>
      <p:sp>
        <p:nvSpPr>
          <p:cNvPr id="2" name="Rectangle 1">
            <a:extLst>
              <a:ext uri="{FF2B5EF4-FFF2-40B4-BE49-F238E27FC236}">
                <a16:creationId xmlns:a16="http://schemas.microsoft.com/office/drawing/2014/main" id="{B802ABA2-0CF8-4E6B-92D9-BE339DF50BD5}"/>
              </a:ext>
            </a:extLst>
          </p:cNvPr>
          <p:cNvSpPr>
            <a:spLocks noChangeArrowheads="1"/>
          </p:cNvSpPr>
          <p:nvPr/>
        </p:nvSpPr>
        <p:spPr bwMode="auto">
          <a:xfrm>
            <a:off x="0" y="78235"/>
            <a:ext cx="184731" cy="30073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22218"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66961A85-D113-45D0-BC05-739F01E1F7E3}"/>
              </a:ext>
            </a:extLst>
          </p:cNvPr>
          <p:cNvSpPr>
            <a:spLocks noChangeArrowheads="1"/>
          </p:cNvSpPr>
          <p:nvPr/>
        </p:nvSpPr>
        <p:spPr bwMode="auto">
          <a:xfrm>
            <a:off x="335902" y="4421167"/>
            <a:ext cx="9722498" cy="132343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ourier New" panose="02070309020205020404" pitchFamily="49" charset="0"/>
              </a:rPr>
              <a:t> (2,Khilan,25,Delhi,1500,101,2009-11-20 00:00:00,2,1560)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ourier New" panose="02070309020205020404" pitchFamily="49" charset="0"/>
              </a:rPr>
              <a:t> (3,kaushik,23,Kota,2000,100,2009-10-08 00:00:00,3,1500)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ourier New" panose="02070309020205020404" pitchFamily="49" charset="0"/>
              </a:rPr>
              <a:t> (3,kaushik,23,Kota,2000,102,2009-10-08 00:00:00,3,3000)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latin typeface="Courier New" panose="02070309020205020404" pitchFamily="49" charset="0"/>
              </a:rPr>
              <a:t> </a:t>
            </a:r>
            <a:r>
              <a:rPr kumimoji="0" lang="en-US" altLang="en-US" sz="2000" b="0" i="0" u="none" strike="noStrike" cap="none" normalizeH="0" baseline="0" dirty="0">
                <a:ln>
                  <a:noFill/>
                </a:ln>
                <a:solidFill>
                  <a:schemeClr val="tx1"/>
                </a:solidFill>
                <a:effectLst/>
                <a:latin typeface="Courier New" panose="02070309020205020404" pitchFamily="49" charset="0"/>
              </a:rPr>
              <a:t>(4,Chaitali,25,Mumbai,6500,103,2008-05-20 00:00:00,4,2060)</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4334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78DB495-F8CD-4BC7-8918-DBFDFC1A7828}"/>
              </a:ext>
            </a:extLst>
          </p:cNvPr>
          <p:cNvSpPr txBox="1"/>
          <p:nvPr/>
        </p:nvSpPr>
        <p:spPr>
          <a:xfrm>
            <a:off x="4912568" y="185449"/>
            <a:ext cx="6142652" cy="523220"/>
          </a:xfrm>
          <a:prstGeom prst="rect">
            <a:avLst/>
          </a:prstGeom>
          <a:noFill/>
        </p:spPr>
        <p:txBody>
          <a:bodyPr wrap="square">
            <a:spAutoFit/>
          </a:bodyPr>
          <a:lstStyle/>
          <a:p>
            <a:pPr algn="l"/>
            <a:r>
              <a:rPr lang="en-IN" sz="2800" b="0" i="0" dirty="0">
                <a:effectLst/>
                <a:latin typeface="Arial" panose="020B0604020202020204" pitchFamily="34" charset="0"/>
              </a:rPr>
              <a:t>Full Outer Join</a:t>
            </a:r>
          </a:p>
        </p:txBody>
      </p:sp>
      <p:sp>
        <p:nvSpPr>
          <p:cNvPr id="7" name="TextBox 6">
            <a:extLst>
              <a:ext uri="{FF2B5EF4-FFF2-40B4-BE49-F238E27FC236}">
                <a16:creationId xmlns:a16="http://schemas.microsoft.com/office/drawing/2014/main" id="{CF2CACE1-791A-446A-B5B8-39C7AA57889A}"/>
              </a:ext>
            </a:extLst>
          </p:cNvPr>
          <p:cNvSpPr txBox="1"/>
          <p:nvPr/>
        </p:nvSpPr>
        <p:spPr>
          <a:xfrm>
            <a:off x="590937" y="814748"/>
            <a:ext cx="9927773" cy="1477328"/>
          </a:xfrm>
          <a:prstGeom prst="rect">
            <a:avLst/>
          </a:prstGeom>
          <a:noFill/>
        </p:spPr>
        <p:txBody>
          <a:bodyPr wrap="square">
            <a:spAutoFit/>
          </a:bodyPr>
          <a:lstStyle/>
          <a:p>
            <a:pPr algn="l"/>
            <a:r>
              <a:rPr lang="en-IN" b="1" i="0" dirty="0">
                <a:effectLst/>
                <a:latin typeface="Arial" panose="020B0604020202020204" pitchFamily="34" charset="0"/>
              </a:rPr>
              <a:t>Full Outer Join:</a:t>
            </a:r>
          </a:p>
          <a:p>
            <a:pPr algn="l"/>
            <a:r>
              <a:rPr lang="en-US" b="0" i="0" dirty="0">
                <a:solidFill>
                  <a:srgbClr val="000000"/>
                </a:solidFill>
                <a:effectLst/>
                <a:latin typeface="Arial" panose="020B0604020202020204" pitchFamily="34" charset="0"/>
              </a:rPr>
              <a:t>The full outer join operation </a:t>
            </a:r>
            <a:r>
              <a:rPr lang="en-US" b="0" i="0" dirty="0">
                <a:solidFill>
                  <a:srgbClr val="00B050"/>
                </a:solidFill>
                <a:effectLst/>
                <a:latin typeface="Arial" panose="020B0604020202020204" pitchFamily="34" charset="0"/>
              </a:rPr>
              <a:t>returns rows when there is a match in one of the relations</a:t>
            </a:r>
            <a:r>
              <a:rPr lang="en-US" b="0" i="0" dirty="0">
                <a:solidFill>
                  <a:srgbClr val="000000"/>
                </a:solidFill>
                <a:effectLst/>
                <a:latin typeface="Arial" panose="020B0604020202020204" pitchFamily="34" charset="0"/>
              </a:rPr>
              <a:t>.</a:t>
            </a:r>
          </a:p>
          <a:p>
            <a:pPr algn="l"/>
            <a:endParaRPr lang="en-US" b="0" i="0" dirty="0">
              <a:solidFill>
                <a:srgbClr val="000000"/>
              </a:solidFill>
              <a:effectLst/>
              <a:latin typeface="Arial" panose="020B0604020202020204" pitchFamily="34" charset="0"/>
            </a:endParaRPr>
          </a:p>
          <a:p>
            <a:pPr algn="l"/>
            <a:r>
              <a:rPr lang="en-IN" b="0" i="0" dirty="0">
                <a:effectLst/>
                <a:latin typeface="Arial" panose="020B0604020202020204" pitchFamily="34" charset="0"/>
              </a:rPr>
              <a:t>Syntax</a:t>
            </a:r>
          </a:p>
          <a:p>
            <a:pPr algn="just"/>
            <a:endParaRPr lang="en-US" b="0" i="0" dirty="0">
              <a:solidFill>
                <a:srgbClr val="000000"/>
              </a:solidFill>
              <a:effectLst/>
              <a:latin typeface="Arial" panose="020B0604020202020204" pitchFamily="34" charset="0"/>
            </a:endParaRPr>
          </a:p>
        </p:txBody>
      </p:sp>
      <p:sp>
        <p:nvSpPr>
          <p:cNvPr id="3" name="Rectangle 1">
            <a:extLst>
              <a:ext uri="{FF2B5EF4-FFF2-40B4-BE49-F238E27FC236}">
                <a16:creationId xmlns:a16="http://schemas.microsoft.com/office/drawing/2014/main" id="{199A1BD1-C30D-427E-8481-1A89E3F33160}"/>
              </a:ext>
            </a:extLst>
          </p:cNvPr>
          <p:cNvSpPr>
            <a:spLocks noChangeArrowheads="1"/>
          </p:cNvSpPr>
          <p:nvPr/>
        </p:nvSpPr>
        <p:spPr bwMode="auto">
          <a:xfrm>
            <a:off x="410548" y="2290596"/>
            <a:ext cx="10910596" cy="707886"/>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ourier New" panose="02070309020205020404" pitchFamily="49" charset="0"/>
              </a:rPr>
              <a:t>grunt&gt; </a:t>
            </a:r>
            <a:r>
              <a:rPr kumimoji="0" lang="en-US" altLang="en-US" sz="2000" b="0" i="0" u="none" strike="noStrike" cap="none" normalizeH="0" baseline="0" dirty="0" err="1">
                <a:ln>
                  <a:noFill/>
                </a:ln>
                <a:solidFill>
                  <a:schemeClr val="tx1"/>
                </a:solidFill>
                <a:effectLst/>
                <a:latin typeface="Courier New" panose="02070309020205020404" pitchFamily="49" charset="0"/>
              </a:rPr>
              <a:t>outer_full</a:t>
            </a:r>
            <a:r>
              <a:rPr kumimoji="0" lang="en-US" altLang="en-US" sz="2000" b="0" i="0" u="none" strike="noStrike" cap="none" normalizeH="0" baseline="0" dirty="0">
                <a:ln>
                  <a:noFill/>
                </a:ln>
                <a:solidFill>
                  <a:schemeClr val="tx1"/>
                </a:solidFill>
                <a:effectLst/>
                <a:latin typeface="Courier New" panose="02070309020205020404" pitchFamily="49" charset="0"/>
              </a:rPr>
              <a:t> = JOIN customers BY id FULL OUTER, orders BY </a:t>
            </a:r>
            <a:r>
              <a:rPr kumimoji="0" lang="en-US" altLang="en-US" sz="2000" b="0" i="0" u="none" strike="noStrike" cap="none" normalizeH="0" baseline="0" dirty="0" err="1">
                <a:ln>
                  <a:noFill/>
                </a:ln>
                <a:solidFill>
                  <a:schemeClr val="tx1"/>
                </a:solidFill>
                <a:effectLst/>
                <a:latin typeface="Courier New" panose="02070309020205020404" pitchFamily="49" charset="0"/>
              </a:rPr>
              <a:t>customer_id</a:t>
            </a:r>
            <a:r>
              <a:rPr kumimoji="0" lang="en-US" altLang="en-US" sz="2000" b="0" i="0" u="none" strike="noStrike" cap="none" normalizeH="0" baseline="0" dirty="0">
                <a:ln>
                  <a:noFill/>
                </a:ln>
                <a:solidFill>
                  <a:schemeClr val="tx1"/>
                </a:solidFill>
                <a:effectLst/>
                <a:latin typeface="Courier New" panose="02070309020205020404" pitchFamily="49" charset="0"/>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DD715297-0F62-4672-BA46-58DEA6103630}"/>
              </a:ext>
            </a:extLst>
          </p:cNvPr>
          <p:cNvSpPr txBox="1"/>
          <p:nvPr/>
        </p:nvSpPr>
        <p:spPr>
          <a:xfrm>
            <a:off x="335902" y="3256970"/>
            <a:ext cx="10356980" cy="160043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grunt</a:t>
            </a:r>
            <a:r>
              <a:rPr kumimoji="0" lang="en-US" altLang="en-US" sz="1800" b="0" i="0" u="none" strike="noStrike" cap="none" normalizeH="0" baseline="0" dirty="0">
                <a:ln>
                  <a:noFill/>
                </a:ln>
                <a:solidFill>
                  <a:srgbClr val="666600"/>
                </a:solidFill>
                <a:effectLst/>
                <a:latin typeface="Courier New" panose="02070309020205020404" pitchFamily="49" charset="0"/>
              </a:rPr>
              <a:t>&gt;</a:t>
            </a:r>
            <a:r>
              <a:rPr kumimoji="0" lang="en-US" altLang="en-US" sz="1800" b="0" i="0" u="none" strike="noStrike" cap="none" normalizeH="0" baseline="0" dirty="0">
                <a:ln>
                  <a:noFill/>
                </a:ln>
                <a:solidFill>
                  <a:srgbClr val="000000"/>
                </a:solidFill>
                <a:effectLst/>
                <a:latin typeface="Courier New" panose="02070309020205020404" pitchFamily="49" charset="0"/>
              </a:rPr>
              <a:t> </a:t>
            </a:r>
            <a:r>
              <a:rPr kumimoji="0" lang="en-US" altLang="en-US" sz="1800" b="0" i="0" u="none" strike="noStrike" cap="none" normalizeH="0" baseline="0" dirty="0" err="1">
                <a:ln>
                  <a:noFill/>
                </a:ln>
                <a:solidFill>
                  <a:srgbClr val="000000"/>
                </a:solidFill>
                <a:effectLst/>
                <a:latin typeface="Courier New" panose="02070309020205020404" pitchFamily="49" charset="0"/>
              </a:rPr>
              <a:t>outer_full</a:t>
            </a:r>
            <a:r>
              <a:rPr kumimoji="0" lang="en-US" altLang="en-US" sz="1800" b="0" i="0" u="none" strike="noStrike" cap="none" normalizeH="0" baseline="0" dirty="0">
                <a:ln>
                  <a:noFill/>
                </a:ln>
                <a:solidFill>
                  <a:srgbClr val="000000"/>
                </a:solidFill>
                <a:effectLst/>
                <a:latin typeface="Courier New" panose="02070309020205020404" pitchFamily="49" charset="0"/>
              </a:rPr>
              <a:t> </a:t>
            </a:r>
            <a:r>
              <a:rPr kumimoji="0" lang="en-US" altLang="en-US" sz="1800" b="0" i="0" u="none" strike="noStrike" cap="none" normalizeH="0" baseline="0" dirty="0">
                <a:ln>
                  <a:noFill/>
                </a:ln>
                <a:solidFill>
                  <a:srgbClr val="666600"/>
                </a:solidFill>
                <a:effectLst/>
                <a:latin typeface="Courier New" panose="02070309020205020404" pitchFamily="49" charset="0"/>
              </a:rPr>
              <a:t>=</a:t>
            </a:r>
            <a:r>
              <a:rPr kumimoji="0" lang="en-US" altLang="en-US" sz="1800" b="0" i="0" u="none" strike="noStrike" cap="none" normalizeH="0" baseline="0" dirty="0">
                <a:ln>
                  <a:noFill/>
                </a:ln>
                <a:solidFill>
                  <a:srgbClr val="000000"/>
                </a:solidFill>
                <a:effectLst/>
                <a:latin typeface="Courier New" panose="02070309020205020404" pitchFamily="49" charset="0"/>
              </a:rPr>
              <a:t> JOIN customers BY id FULL OUTER</a:t>
            </a:r>
            <a:r>
              <a:rPr kumimoji="0" lang="en-US" altLang="en-US" sz="1800" b="0" i="0" u="none" strike="noStrike" cap="none" normalizeH="0" baseline="0" dirty="0">
                <a:ln>
                  <a:noFill/>
                </a:ln>
                <a:solidFill>
                  <a:srgbClr val="666600"/>
                </a:solidFill>
                <a:effectLst/>
                <a:latin typeface="Courier New" panose="02070309020205020404" pitchFamily="49" charset="0"/>
              </a:rPr>
              <a:t>,</a:t>
            </a:r>
            <a:r>
              <a:rPr kumimoji="0" lang="en-US" altLang="en-US" sz="1800" b="0" i="0" u="none" strike="noStrike" cap="none" normalizeH="0" baseline="0" dirty="0">
                <a:ln>
                  <a:noFill/>
                </a:ln>
                <a:solidFill>
                  <a:srgbClr val="000000"/>
                </a:solidFill>
                <a:effectLst/>
                <a:latin typeface="Courier New" panose="02070309020205020404" pitchFamily="49" charset="0"/>
              </a:rPr>
              <a:t> orders BY </a:t>
            </a:r>
            <a:r>
              <a:rPr kumimoji="0" lang="en-US" altLang="en-US" sz="1800" b="0" i="0" u="none" strike="noStrike" cap="none" normalizeH="0" baseline="0" dirty="0" err="1">
                <a:ln>
                  <a:noFill/>
                </a:ln>
                <a:solidFill>
                  <a:srgbClr val="000000"/>
                </a:solidFill>
                <a:effectLst/>
                <a:latin typeface="Courier New" panose="02070309020205020404" pitchFamily="49" charset="0"/>
              </a:rPr>
              <a:t>customer_id</a:t>
            </a:r>
            <a:r>
              <a:rPr kumimoji="0" lang="en-US" altLang="en-US" sz="1800" b="0" i="0" u="none" strike="noStrike" cap="none" normalizeH="0" baseline="0" dirty="0">
                <a:ln>
                  <a:noFill/>
                </a:ln>
                <a:solidFill>
                  <a:srgbClr val="666600"/>
                </a:solidFill>
                <a:effectLst/>
                <a:latin typeface="Courier New" panose="02070309020205020404" pitchFamily="49" charset="0"/>
              </a:rPr>
              <a:t>;</a:t>
            </a:r>
            <a:r>
              <a:rPr kumimoji="0" lang="en-US" altLang="en-US" sz="8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r>
              <a:rPr kumimoji="0" lang="en-US" altLang="en-US" sz="1800" b="0" i="0" u="none" strike="noStrike" cap="none" normalizeH="0" baseline="0" dirty="0">
                <a:ln>
                  <a:noFill/>
                </a:ln>
                <a:solidFill>
                  <a:srgbClr val="000000"/>
                </a:solidFill>
                <a:effectLst/>
                <a:latin typeface="Courier New" panose="02070309020205020404" pitchFamily="49" charset="0"/>
              </a:rPr>
              <a:t>grunt</a:t>
            </a:r>
            <a:r>
              <a:rPr kumimoji="0" lang="en-US" altLang="en-US" sz="1800" b="0" i="0" u="none" strike="noStrike" cap="none" normalizeH="0" baseline="0" dirty="0">
                <a:ln>
                  <a:noFill/>
                </a:ln>
                <a:solidFill>
                  <a:srgbClr val="666600"/>
                </a:solidFill>
                <a:effectLst/>
                <a:latin typeface="Courier New" panose="02070309020205020404" pitchFamily="49" charset="0"/>
              </a:rPr>
              <a:t>&gt;</a:t>
            </a:r>
            <a:r>
              <a:rPr kumimoji="0" lang="en-US" altLang="en-US" sz="1800" b="0" i="0" u="none" strike="noStrike" cap="none" normalizeH="0" baseline="0" dirty="0">
                <a:ln>
                  <a:noFill/>
                </a:ln>
                <a:solidFill>
                  <a:srgbClr val="000000"/>
                </a:solidFill>
                <a:effectLst/>
                <a:latin typeface="Courier New" panose="02070309020205020404" pitchFamily="49" charset="0"/>
              </a:rPr>
              <a:t> </a:t>
            </a:r>
            <a:r>
              <a:rPr kumimoji="0" lang="en-US" altLang="en-US" sz="1800" b="0" i="0" u="none" strike="noStrike" cap="none" normalizeH="0" baseline="0" dirty="0">
                <a:ln>
                  <a:noFill/>
                </a:ln>
                <a:solidFill>
                  <a:srgbClr val="660066"/>
                </a:solidFill>
                <a:effectLst/>
                <a:latin typeface="Courier New" panose="02070309020205020404" pitchFamily="49" charset="0"/>
              </a:rPr>
              <a:t>Dump</a:t>
            </a:r>
            <a:r>
              <a:rPr kumimoji="0" lang="en-US" altLang="en-US" sz="1800" b="0" i="0" u="none" strike="noStrike" cap="none" normalizeH="0" baseline="0" dirty="0">
                <a:ln>
                  <a:noFill/>
                </a:ln>
                <a:solidFill>
                  <a:srgbClr val="000000"/>
                </a:solidFill>
                <a:effectLst/>
                <a:latin typeface="Courier New" panose="02070309020205020404" pitchFamily="49" charset="0"/>
              </a:rPr>
              <a:t> </a:t>
            </a:r>
            <a:r>
              <a:rPr kumimoji="0" lang="en-US" altLang="en-US" sz="1800" b="0" i="0" u="none" strike="noStrike" cap="none" normalizeH="0" baseline="0" dirty="0" err="1">
                <a:ln>
                  <a:noFill/>
                </a:ln>
                <a:solidFill>
                  <a:srgbClr val="000000"/>
                </a:solidFill>
                <a:effectLst/>
                <a:latin typeface="Courier New" panose="02070309020205020404" pitchFamily="49" charset="0"/>
              </a:rPr>
              <a:t>outer_full</a:t>
            </a:r>
            <a:r>
              <a:rPr kumimoji="0" lang="en-US" altLang="en-US" sz="1800" b="0" i="0" u="none" strike="noStrike" cap="none" normalizeH="0" baseline="0" dirty="0">
                <a:ln>
                  <a:noFill/>
                </a:ln>
                <a:solidFill>
                  <a:srgbClr val="666600"/>
                </a:solidFill>
                <a:effectLst/>
                <a:latin typeface="Courier New" panose="02070309020205020404" pitchFamily="49" charset="0"/>
              </a:rPr>
              <a:t>;</a:t>
            </a:r>
            <a:r>
              <a:rPr kumimoji="0" lang="en-US" altLang="en-US" sz="800" b="0" i="0" u="none" strike="noStrike" cap="none" normalizeH="0" baseline="0" dirty="0">
                <a:ln>
                  <a:noFill/>
                </a:ln>
                <a:solidFill>
                  <a:schemeClr val="tx1"/>
                </a:solidFill>
                <a:effectLst/>
              </a:rPr>
              <a:t> </a:t>
            </a:r>
          </a:p>
          <a:p>
            <a:endParaRPr kumimoji="0" lang="en-US" altLang="en-US" sz="800" b="0" i="0" u="none" strike="noStrike" cap="none" normalizeH="0" baseline="0" dirty="0">
              <a:ln>
                <a:noFill/>
              </a:ln>
              <a:solidFill>
                <a:schemeClr val="tx1"/>
              </a:solidFill>
              <a:effectLst/>
            </a:endParaRPr>
          </a:p>
          <a:p>
            <a:r>
              <a:rPr kumimoji="0" lang="en-US" altLang="en-US" b="0" i="0" u="none" strike="noStrike" cap="none" normalizeH="0" baseline="0" dirty="0">
                <a:ln>
                  <a:noFill/>
                </a:ln>
                <a:solidFill>
                  <a:schemeClr val="tx1"/>
                </a:solidFill>
                <a:effectLst/>
                <a:latin typeface="Arial" panose="020B0604020202020204" pitchFamily="34" charset="0"/>
              </a:rPr>
              <a:t>Output:</a:t>
            </a:r>
          </a:p>
          <a:p>
            <a:endParaRPr lang="en-IN" dirty="0"/>
          </a:p>
        </p:txBody>
      </p:sp>
      <p:sp>
        <p:nvSpPr>
          <p:cNvPr id="2" name="Rectangle 1">
            <a:extLst>
              <a:ext uri="{FF2B5EF4-FFF2-40B4-BE49-F238E27FC236}">
                <a16:creationId xmlns:a16="http://schemas.microsoft.com/office/drawing/2014/main" id="{B802ABA2-0CF8-4E6B-92D9-BE339DF50BD5}"/>
              </a:ext>
            </a:extLst>
          </p:cNvPr>
          <p:cNvSpPr>
            <a:spLocks noChangeArrowheads="1"/>
          </p:cNvSpPr>
          <p:nvPr/>
        </p:nvSpPr>
        <p:spPr bwMode="auto">
          <a:xfrm>
            <a:off x="0" y="78235"/>
            <a:ext cx="184731" cy="30073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22218"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B7132255-1D91-410E-B26B-39966E3E6CC4}"/>
              </a:ext>
            </a:extLst>
          </p:cNvPr>
          <p:cNvSpPr txBox="1"/>
          <p:nvPr/>
        </p:nvSpPr>
        <p:spPr>
          <a:xfrm>
            <a:off x="590937" y="4594336"/>
            <a:ext cx="6096000" cy="2308324"/>
          </a:xfrm>
          <a:prstGeom prst="rect">
            <a:avLst/>
          </a:prstGeom>
          <a:noFill/>
        </p:spPr>
        <p:txBody>
          <a:bodyPr wrap="square">
            <a:spAutoFit/>
          </a:bodyPr>
          <a:lstStyle/>
          <a:p>
            <a:r>
              <a:rPr lang="en-IN" dirty="0"/>
              <a:t>(1,Ramesh,32,Ahmedabad,2000,,,,)</a:t>
            </a:r>
          </a:p>
          <a:p>
            <a:r>
              <a:rPr lang="en-IN" dirty="0"/>
              <a:t>(2,Khilan,25,Delhi,1500,101,2009-11-20 00:00:00,2,1560)</a:t>
            </a:r>
          </a:p>
          <a:p>
            <a:r>
              <a:rPr lang="en-IN" dirty="0"/>
              <a:t>(3,kaushik,23,Kota,2000,100,2009-10-08 00:00:00,3,1500)</a:t>
            </a:r>
          </a:p>
          <a:p>
            <a:r>
              <a:rPr lang="en-IN" dirty="0"/>
              <a:t>(3,kaushik,23,Kota,2000,102,2009-10-08 00:00:00,3,3000)</a:t>
            </a:r>
          </a:p>
          <a:p>
            <a:r>
              <a:rPr lang="en-IN" dirty="0"/>
              <a:t>(4,Chaitali,25,Mumbai,6500,103,2008-05-20 00:00:00,4,2060)</a:t>
            </a:r>
          </a:p>
          <a:p>
            <a:r>
              <a:rPr lang="en-IN" dirty="0"/>
              <a:t>(5,Hardik,27,Bhopal,8500,,,,)</a:t>
            </a:r>
          </a:p>
          <a:p>
            <a:r>
              <a:rPr lang="en-IN" dirty="0"/>
              <a:t>(6,Komal,22,MP,4500,,,,)</a:t>
            </a:r>
          </a:p>
          <a:p>
            <a:r>
              <a:rPr lang="en-IN" dirty="0"/>
              <a:t>(7,Muffy,24,Indore,10000,,,,)</a:t>
            </a:r>
          </a:p>
        </p:txBody>
      </p:sp>
    </p:spTree>
    <p:extLst>
      <p:ext uri="{BB962C8B-B14F-4D97-AF65-F5344CB8AC3E}">
        <p14:creationId xmlns:p14="http://schemas.microsoft.com/office/powerpoint/2010/main" val="7423987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C4F039-00AA-260E-9641-5E8473502312}"/>
              </a:ext>
            </a:extLst>
          </p:cNvPr>
          <p:cNvPicPr>
            <a:picLocks noChangeAspect="1"/>
          </p:cNvPicPr>
          <p:nvPr/>
        </p:nvPicPr>
        <p:blipFill>
          <a:blip r:embed="rId2"/>
          <a:stretch>
            <a:fillRect/>
          </a:stretch>
        </p:blipFill>
        <p:spPr>
          <a:xfrm>
            <a:off x="690627" y="563609"/>
            <a:ext cx="10697739" cy="5834080"/>
          </a:xfrm>
          <a:prstGeom prst="rect">
            <a:avLst/>
          </a:prstGeom>
        </p:spPr>
      </p:pic>
    </p:spTree>
    <p:extLst>
      <p:ext uri="{BB962C8B-B14F-4D97-AF65-F5344CB8AC3E}">
        <p14:creationId xmlns:p14="http://schemas.microsoft.com/office/powerpoint/2010/main" val="11940949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356352-EE58-06D7-8BC9-B1BEE2F951F5}"/>
              </a:ext>
            </a:extLst>
          </p:cNvPr>
          <p:cNvPicPr>
            <a:picLocks noChangeAspect="1"/>
          </p:cNvPicPr>
          <p:nvPr/>
        </p:nvPicPr>
        <p:blipFill>
          <a:blip r:embed="rId2"/>
          <a:stretch>
            <a:fillRect/>
          </a:stretch>
        </p:blipFill>
        <p:spPr>
          <a:xfrm>
            <a:off x="430221" y="197286"/>
            <a:ext cx="11238790" cy="6483432"/>
          </a:xfrm>
          <a:prstGeom prst="rect">
            <a:avLst/>
          </a:prstGeom>
        </p:spPr>
      </p:pic>
    </p:spTree>
    <p:extLst>
      <p:ext uri="{BB962C8B-B14F-4D97-AF65-F5344CB8AC3E}">
        <p14:creationId xmlns:p14="http://schemas.microsoft.com/office/powerpoint/2010/main" val="34712772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29F15C-80A4-8847-55DE-F7F7CE727F19}"/>
              </a:ext>
            </a:extLst>
          </p:cNvPr>
          <p:cNvPicPr>
            <a:picLocks noChangeAspect="1"/>
          </p:cNvPicPr>
          <p:nvPr/>
        </p:nvPicPr>
        <p:blipFill>
          <a:blip r:embed="rId2"/>
          <a:stretch>
            <a:fillRect/>
          </a:stretch>
        </p:blipFill>
        <p:spPr>
          <a:xfrm>
            <a:off x="858417" y="689378"/>
            <a:ext cx="10139783" cy="5783104"/>
          </a:xfrm>
          <a:prstGeom prst="rect">
            <a:avLst/>
          </a:prstGeom>
        </p:spPr>
      </p:pic>
    </p:spTree>
    <p:extLst>
      <p:ext uri="{BB962C8B-B14F-4D97-AF65-F5344CB8AC3E}">
        <p14:creationId xmlns:p14="http://schemas.microsoft.com/office/powerpoint/2010/main" val="281124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A942A5-F61A-2A83-DE9B-514354E50349}"/>
              </a:ext>
            </a:extLst>
          </p:cNvPr>
          <p:cNvPicPr>
            <a:picLocks noChangeAspect="1"/>
          </p:cNvPicPr>
          <p:nvPr/>
        </p:nvPicPr>
        <p:blipFill>
          <a:blip r:embed="rId2"/>
          <a:stretch>
            <a:fillRect/>
          </a:stretch>
        </p:blipFill>
        <p:spPr>
          <a:xfrm>
            <a:off x="1009613" y="2005002"/>
            <a:ext cx="10172774" cy="2847996"/>
          </a:xfrm>
          <a:prstGeom prst="rect">
            <a:avLst/>
          </a:prstGeom>
        </p:spPr>
      </p:pic>
    </p:spTree>
    <p:extLst>
      <p:ext uri="{BB962C8B-B14F-4D97-AF65-F5344CB8AC3E}">
        <p14:creationId xmlns:p14="http://schemas.microsoft.com/office/powerpoint/2010/main" val="7321421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8A0182-A040-7A82-5823-5AC3108E35F7}"/>
              </a:ext>
            </a:extLst>
          </p:cNvPr>
          <p:cNvPicPr>
            <a:picLocks noChangeAspect="1"/>
          </p:cNvPicPr>
          <p:nvPr/>
        </p:nvPicPr>
        <p:blipFill>
          <a:blip r:embed="rId2"/>
          <a:stretch>
            <a:fillRect/>
          </a:stretch>
        </p:blipFill>
        <p:spPr>
          <a:xfrm>
            <a:off x="1350080" y="445559"/>
            <a:ext cx="9858325" cy="5966881"/>
          </a:xfrm>
          <a:prstGeom prst="rect">
            <a:avLst/>
          </a:prstGeom>
        </p:spPr>
      </p:pic>
    </p:spTree>
    <p:extLst>
      <p:ext uri="{BB962C8B-B14F-4D97-AF65-F5344CB8AC3E}">
        <p14:creationId xmlns:p14="http://schemas.microsoft.com/office/powerpoint/2010/main" val="15994567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4A58A4-DD6E-43B6-5AE0-36526B6056DE}"/>
              </a:ext>
            </a:extLst>
          </p:cNvPr>
          <p:cNvPicPr>
            <a:picLocks noChangeAspect="1"/>
          </p:cNvPicPr>
          <p:nvPr/>
        </p:nvPicPr>
        <p:blipFill>
          <a:blip r:embed="rId3"/>
          <a:stretch>
            <a:fillRect/>
          </a:stretch>
        </p:blipFill>
        <p:spPr>
          <a:xfrm>
            <a:off x="525770" y="339054"/>
            <a:ext cx="10792803" cy="6179891"/>
          </a:xfrm>
          <a:prstGeom prst="rect">
            <a:avLst/>
          </a:prstGeom>
        </p:spPr>
      </p:pic>
    </p:spTree>
    <p:extLst>
      <p:ext uri="{BB962C8B-B14F-4D97-AF65-F5344CB8AC3E}">
        <p14:creationId xmlns:p14="http://schemas.microsoft.com/office/powerpoint/2010/main" val="19316794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EA0E87-023D-E408-517D-209941109088}"/>
              </a:ext>
            </a:extLst>
          </p:cNvPr>
          <p:cNvPicPr>
            <a:picLocks noChangeAspect="1"/>
          </p:cNvPicPr>
          <p:nvPr/>
        </p:nvPicPr>
        <p:blipFill>
          <a:blip r:embed="rId3"/>
          <a:stretch>
            <a:fillRect/>
          </a:stretch>
        </p:blipFill>
        <p:spPr>
          <a:xfrm>
            <a:off x="344840" y="340942"/>
            <a:ext cx="11502319" cy="6333555"/>
          </a:xfrm>
          <a:prstGeom prst="rect">
            <a:avLst/>
          </a:prstGeom>
        </p:spPr>
      </p:pic>
    </p:spTree>
    <p:extLst>
      <p:ext uri="{BB962C8B-B14F-4D97-AF65-F5344CB8AC3E}">
        <p14:creationId xmlns:p14="http://schemas.microsoft.com/office/powerpoint/2010/main" val="1326723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C924DB-0C6E-1C3F-D9CE-7ED6114DA603}"/>
              </a:ext>
            </a:extLst>
          </p:cNvPr>
          <p:cNvPicPr>
            <a:picLocks noChangeAspect="1"/>
          </p:cNvPicPr>
          <p:nvPr/>
        </p:nvPicPr>
        <p:blipFill>
          <a:blip r:embed="rId2"/>
          <a:stretch>
            <a:fillRect/>
          </a:stretch>
        </p:blipFill>
        <p:spPr>
          <a:xfrm>
            <a:off x="1668597" y="555353"/>
            <a:ext cx="9650765" cy="6119144"/>
          </a:xfrm>
          <a:prstGeom prst="rect">
            <a:avLst/>
          </a:prstGeom>
        </p:spPr>
      </p:pic>
    </p:spTree>
    <p:extLst>
      <p:ext uri="{BB962C8B-B14F-4D97-AF65-F5344CB8AC3E}">
        <p14:creationId xmlns:p14="http://schemas.microsoft.com/office/powerpoint/2010/main" val="2970362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1702CA-3B06-9D26-FC56-CA612D733B02}"/>
              </a:ext>
            </a:extLst>
          </p:cNvPr>
          <p:cNvPicPr>
            <a:picLocks noChangeAspect="1"/>
          </p:cNvPicPr>
          <p:nvPr/>
        </p:nvPicPr>
        <p:blipFill>
          <a:blip r:embed="rId2"/>
          <a:stretch>
            <a:fillRect/>
          </a:stretch>
        </p:blipFill>
        <p:spPr>
          <a:xfrm>
            <a:off x="531942" y="609411"/>
            <a:ext cx="11258079" cy="6248589"/>
          </a:xfrm>
          <a:prstGeom prst="rect">
            <a:avLst/>
          </a:prstGeom>
          <a:ln w="6350">
            <a:solidFill>
              <a:schemeClr val="tx1"/>
            </a:solidFill>
          </a:ln>
        </p:spPr>
      </p:pic>
      <p:sp>
        <p:nvSpPr>
          <p:cNvPr id="4" name="TextBox 3">
            <a:extLst>
              <a:ext uri="{FF2B5EF4-FFF2-40B4-BE49-F238E27FC236}">
                <a16:creationId xmlns:a16="http://schemas.microsoft.com/office/drawing/2014/main" id="{FD36617C-9219-43EB-4EFA-C36652566BCA}"/>
              </a:ext>
            </a:extLst>
          </p:cNvPr>
          <p:cNvSpPr txBox="1"/>
          <p:nvPr/>
        </p:nvSpPr>
        <p:spPr>
          <a:xfrm>
            <a:off x="4224900" y="240079"/>
            <a:ext cx="2649894" cy="369332"/>
          </a:xfrm>
          <a:prstGeom prst="rect">
            <a:avLst/>
          </a:prstGeom>
          <a:noFill/>
          <a:ln w="57150">
            <a:solidFill>
              <a:schemeClr val="tx1"/>
            </a:solidFill>
          </a:ln>
        </p:spPr>
        <p:txBody>
          <a:bodyPr wrap="square" rtlCol="0">
            <a:spAutoFit/>
          </a:bodyPr>
          <a:lstStyle/>
          <a:p>
            <a:pPr algn="ctr"/>
            <a:r>
              <a:rPr lang="en-IN" b="1" dirty="0"/>
              <a:t>Hive Architecture</a:t>
            </a:r>
          </a:p>
        </p:txBody>
      </p:sp>
    </p:spTree>
    <p:extLst>
      <p:ext uri="{BB962C8B-B14F-4D97-AF65-F5344CB8AC3E}">
        <p14:creationId xmlns:p14="http://schemas.microsoft.com/office/powerpoint/2010/main" val="41355308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345503-3F3F-76A4-8268-FB35AA895B01}"/>
              </a:ext>
            </a:extLst>
          </p:cNvPr>
          <p:cNvPicPr>
            <a:picLocks noChangeAspect="1"/>
          </p:cNvPicPr>
          <p:nvPr/>
        </p:nvPicPr>
        <p:blipFill>
          <a:blip r:embed="rId2"/>
          <a:stretch>
            <a:fillRect/>
          </a:stretch>
        </p:blipFill>
        <p:spPr>
          <a:xfrm>
            <a:off x="1804956" y="1038207"/>
            <a:ext cx="8582088" cy="4781585"/>
          </a:xfrm>
          <a:prstGeom prst="rect">
            <a:avLst/>
          </a:prstGeom>
        </p:spPr>
      </p:pic>
    </p:spTree>
    <p:extLst>
      <p:ext uri="{BB962C8B-B14F-4D97-AF65-F5344CB8AC3E}">
        <p14:creationId xmlns:p14="http://schemas.microsoft.com/office/powerpoint/2010/main" val="35032792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63EE05-D3F3-9B4E-3C07-2C216FBA14DA}"/>
              </a:ext>
            </a:extLst>
          </p:cNvPr>
          <p:cNvPicPr>
            <a:picLocks noChangeAspect="1"/>
          </p:cNvPicPr>
          <p:nvPr/>
        </p:nvPicPr>
        <p:blipFill>
          <a:blip r:embed="rId2"/>
          <a:stretch>
            <a:fillRect/>
          </a:stretch>
        </p:blipFill>
        <p:spPr>
          <a:xfrm>
            <a:off x="1704943" y="1081070"/>
            <a:ext cx="8782114" cy="4695859"/>
          </a:xfrm>
          <a:prstGeom prst="rect">
            <a:avLst/>
          </a:prstGeom>
        </p:spPr>
      </p:pic>
    </p:spTree>
    <p:extLst>
      <p:ext uri="{BB962C8B-B14F-4D97-AF65-F5344CB8AC3E}">
        <p14:creationId xmlns:p14="http://schemas.microsoft.com/office/powerpoint/2010/main" val="13703958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A7F8D4-C8FC-0527-2093-169C90050B1F}"/>
              </a:ext>
            </a:extLst>
          </p:cNvPr>
          <p:cNvPicPr>
            <a:picLocks noChangeAspect="1"/>
          </p:cNvPicPr>
          <p:nvPr/>
        </p:nvPicPr>
        <p:blipFill>
          <a:blip r:embed="rId2"/>
          <a:stretch>
            <a:fillRect/>
          </a:stretch>
        </p:blipFill>
        <p:spPr>
          <a:xfrm>
            <a:off x="1973286" y="974537"/>
            <a:ext cx="8797456" cy="4908926"/>
          </a:xfrm>
          <a:prstGeom prst="rect">
            <a:avLst/>
          </a:prstGeom>
        </p:spPr>
      </p:pic>
    </p:spTree>
    <p:extLst>
      <p:ext uri="{BB962C8B-B14F-4D97-AF65-F5344CB8AC3E}">
        <p14:creationId xmlns:p14="http://schemas.microsoft.com/office/powerpoint/2010/main" val="39259574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BA3FF6-F124-B322-1B36-300A0C2C4540}"/>
              </a:ext>
            </a:extLst>
          </p:cNvPr>
          <p:cNvPicPr>
            <a:picLocks noChangeAspect="1"/>
          </p:cNvPicPr>
          <p:nvPr/>
        </p:nvPicPr>
        <p:blipFill>
          <a:blip r:embed="rId2"/>
          <a:stretch>
            <a:fillRect/>
          </a:stretch>
        </p:blipFill>
        <p:spPr>
          <a:xfrm>
            <a:off x="1284794" y="517253"/>
            <a:ext cx="9087855" cy="5205523"/>
          </a:xfrm>
          <a:prstGeom prst="rect">
            <a:avLst/>
          </a:prstGeom>
        </p:spPr>
      </p:pic>
    </p:spTree>
    <p:extLst>
      <p:ext uri="{BB962C8B-B14F-4D97-AF65-F5344CB8AC3E}">
        <p14:creationId xmlns:p14="http://schemas.microsoft.com/office/powerpoint/2010/main" val="31030070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03B7E5-B62F-8A8E-5CA5-29C37FBA4950}"/>
              </a:ext>
            </a:extLst>
          </p:cNvPr>
          <p:cNvPicPr>
            <a:picLocks noChangeAspect="1"/>
          </p:cNvPicPr>
          <p:nvPr/>
        </p:nvPicPr>
        <p:blipFill>
          <a:blip r:embed="rId2"/>
          <a:stretch>
            <a:fillRect/>
          </a:stretch>
        </p:blipFill>
        <p:spPr>
          <a:xfrm>
            <a:off x="1158731" y="760627"/>
            <a:ext cx="9874537" cy="5503324"/>
          </a:xfrm>
          <a:prstGeom prst="rect">
            <a:avLst/>
          </a:prstGeom>
        </p:spPr>
      </p:pic>
    </p:spTree>
    <p:extLst>
      <p:ext uri="{BB962C8B-B14F-4D97-AF65-F5344CB8AC3E}">
        <p14:creationId xmlns:p14="http://schemas.microsoft.com/office/powerpoint/2010/main" val="1156736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AEF91F-60CE-DC04-A29E-FF1073100509}"/>
              </a:ext>
            </a:extLst>
          </p:cNvPr>
          <p:cNvPicPr>
            <a:picLocks noChangeAspect="1"/>
          </p:cNvPicPr>
          <p:nvPr/>
        </p:nvPicPr>
        <p:blipFill>
          <a:blip r:embed="rId2"/>
          <a:stretch>
            <a:fillRect/>
          </a:stretch>
        </p:blipFill>
        <p:spPr>
          <a:xfrm>
            <a:off x="2290734" y="1157271"/>
            <a:ext cx="7610531" cy="4543458"/>
          </a:xfrm>
          <a:prstGeom prst="rect">
            <a:avLst/>
          </a:prstGeom>
        </p:spPr>
      </p:pic>
      <p:pic>
        <p:nvPicPr>
          <p:cNvPr id="4" name="Picture 3">
            <a:extLst>
              <a:ext uri="{FF2B5EF4-FFF2-40B4-BE49-F238E27FC236}">
                <a16:creationId xmlns:a16="http://schemas.microsoft.com/office/drawing/2014/main" id="{AC9ACDB4-EB80-03CD-13BE-0B6D0E63CEEC}"/>
              </a:ext>
            </a:extLst>
          </p:cNvPr>
          <p:cNvPicPr>
            <a:picLocks noChangeAspect="1"/>
          </p:cNvPicPr>
          <p:nvPr/>
        </p:nvPicPr>
        <p:blipFill>
          <a:blip r:embed="rId3"/>
          <a:stretch>
            <a:fillRect/>
          </a:stretch>
        </p:blipFill>
        <p:spPr>
          <a:xfrm>
            <a:off x="985800" y="947719"/>
            <a:ext cx="10220400" cy="4962561"/>
          </a:xfrm>
          <a:prstGeom prst="rect">
            <a:avLst/>
          </a:prstGeom>
        </p:spPr>
      </p:pic>
    </p:spTree>
    <p:extLst>
      <p:ext uri="{BB962C8B-B14F-4D97-AF65-F5344CB8AC3E}">
        <p14:creationId xmlns:p14="http://schemas.microsoft.com/office/powerpoint/2010/main" val="158833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DF5F63-446C-8325-94FA-FD4A73DA8143}"/>
              </a:ext>
            </a:extLst>
          </p:cNvPr>
          <p:cNvPicPr>
            <a:picLocks noChangeAspect="1"/>
          </p:cNvPicPr>
          <p:nvPr/>
        </p:nvPicPr>
        <p:blipFill>
          <a:blip r:embed="rId2"/>
          <a:stretch>
            <a:fillRect/>
          </a:stretch>
        </p:blipFill>
        <p:spPr>
          <a:xfrm>
            <a:off x="1396168" y="700561"/>
            <a:ext cx="9277294" cy="5613153"/>
          </a:xfrm>
          <a:prstGeom prst="rect">
            <a:avLst/>
          </a:prstGeom>
        </p:spPr>
      </p:pic>
    </p:spTree>
    <p:extLst>
      <p:ext uri="{BB962C8B-B14F-4D97-AF65-F5344CB8AC3E}">
        <p14:creationId xmlns:p14="http://schemas.microsoft.com/office/powerpoint/2010/main" val="40411629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2AAE53-483D-DEFD-6314-3D62592109A3}"/>
              </a:ext>
            </a:extLst>
          </p:cNvPr>
          <p:cNvPicPr>
            <a:picLocks noChangeAspect="1"/>
          </p:cNvPicPr>
          <p:nvPr/>
        </p:nvPicPr>
        <p:blipFill>
          <a:blip r:embed="rId2"/>
          <a:stretch>
            <a:fillRect/>
          </a:stretch>
        </p:blipFill>
        <p:spPr>
          <a:xfrm>
            <a:off x="871797" y="110963"/>
            <a:ext cx="10125377" cy="5829762"/>
          </a:xfrm>
          <a:prstGeom prst="rect">
            <a:avLst/>
          </a:prstGeom>
        </p:spPr>
      </p:pic>
    </p:spTree>
    <p:extLst>
      <p:ext uri="{BB962C8B-B14F-4D97-AF65-F5344CB8AC3E}">
        <p14:creationId xmlns:p14="http://schemas.microsoft.com/office/powerpoint/2010/main" val="27697677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EA745A-6B06-5BB0-872E-A4CE84E43F8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123" y="1078826"/>
            <a:ext cx="11924517" cy="1030824"/>
          </a:xfrm>
          <a:prstGeom prst="rect">
            <a:avLst/>
          </a:prstGeom>
          <a:noFill/>
          <a:ln>
            <a:solidFill>
              <a:schemeClr val="tx1"/>
            </a:solidFill>
          </a:ln>
        </p:spPr>
      </p:pic>
      <p:sp>
        <p:nvSpPr>
          <p:cNvPr id="4" name="TextBox 3">
            <a:extLst>
              <a:ext uri="{FF2B5EF4-FFF2-40B4-BE49-F238E27FC236}">
                <a16:creationId xmlns:a16="http://schemas.microsoft.com/office/drawing/2014/main" id="{8D59058F-6D5D-8BDB-BE86-BD2D57A68F0A}"/>
              </a:ext>
            </a:extLst>
          </p:cNvPr>
          <p:cNvSpPr txBox="1"/>
          <p:nvPr/>
        </p:nvSpPr>
        <p:spPr>
          <a:xfrm>
            <a:off x="240030" y="296287"/>
            <a:ext cx="6097088" cy="374077"/>
          </a:xfrm>
          <a:prstGeom prst="rect">
            <a:avLst/>
          </a:prstGeom>
          <a:noFill/>
        </p:spPr>
        <p:txBody>
          <a:bodyPr wrap="square">
            <a:spAutoFit/>
          </a:bodyPr>
          <a:lstStyle/>
          <a:p>
            <a:pPr>
              <a:lnSpc>
                <a:spcPct val="107000"/>
              </a:lnSpc>
              <a:spcAft>
                <a:spcPts val="800"/>
              </a:spcAft>
            </a:pPr>
            <a:r>
              <a:rPr lang="en-IN" sz="1800" b="1" u="sng" cap="all" dirty="0">
                <a:effectLst/>
                <a:latin typeface="Times New Roman" panose="02020603050405020304" pitchFamily="18" charset="0"/>
                <a:ea typeface="Calibri" panose="020F0502020204030204" pitchFamily="34" charset="0"/>
                <a:cs typeface="Latha" panose="020B0604020202020204" pitchFamily="34" charset="0"/>
              </a:rPr>
              <a:t>STEP 1: Create a </a:t>
            </a:r>
            <a:r>
              <a:rPr lang="en-IN" sz="1800" b="1" u="sng" cap="all" dirty="0" err="1">
                <a:effectLst/>
                <a:latin typeface="Times New Roman" panose="02020603050405020304" pitchFamily="18" charset="0"/>
                <a:ea typeface="Calibri" panose="020F0502020204030204" pitchFamily="34" charset="0"/>
                <a:cs typeface="Latha" panose="020B0604020202020204" pitchFamily="34" charset="0"/>
              </a:rPr>
              <a:t>u_user</a:t>
            </a:r>
            <a:r>
              <a:rPr lang="en-IN" sz="1800" b="1" u="sng" cap="all" dirty="0">
                <a:effectLst/>
                <a:latin typeface="Times New Roman" panose="02020603050405020304" pitchFamily="18" charset="0"/>
                <a:ea typeface="Calibri" panose="020F0502020204030204" pitchFamily="34" charset="0"/>
                <a:cs typeface="Latha" panose="020B0604020202020204" pitchFamily="34" charset="0"/>
              </a:rPr>
              <a:t> table.</a:t>
            </a:r>
            <a:endParaRPr lang="en-IN" sz="1200" dirty="0">
              <a:effectLst/>
              <a:latin typeface="Calibri" panose="020F0502020204030204" pitchFamily="34" charset="0"/>
              <a:ea typeface="Calibri" panose="020F0502020204030204" pitchFamily="34" charset="0"/>
              <a:cs typeface="Latha" panose="020B0604020202020204" pitchFamily="34" charset="0"/>
            </a:endParaRPr>
          </a:p>
        </p:txBody>
      </p:sp>
      <p:sp>
        <p:nvSpPr>
          <p:cNvPr id="5" name="Rectangle 2">
            <a:extLst>
              <a:ext uri="{FF2B5EF4-FFF2-40B4-BE49-F238E27FC236}">
                <a16:creationId xmlns:a16="http://schemas.microsoft.com/office/drawing/2014/main" id="{181D9C26-7F77-3A4B-2204-DFCB0AB204A9}"/>
              </a:ext>
            </a:extLst>
          </p:cNvPr>
          <p:cNvSpPr>
            <a:spLocks noChangeArrowheads="1"/>
          </p:cNvSpPr>
          <p:nvPr/>
        </p:nvSpPr>
        <p:spPr bwMode="auto">
          <a:xfrm>
            <a:off x="54123" y="259297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sng"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STEP 2: SEE THE FIELD DESCRIPTIONS OF U_USER TABLE.</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25" name="Picture 56">
            <a:extLst>
              <a:ext uri="{FF2B5EF4-FFF2-40B4-BE49-F238E27FC236}">
                <a16:creationId xmlns:a16="http://schemas.microsoft.com/office/drawing/2014/main" id="{3E7317D0-B2A6-DCBB-F746-AB209D6F4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23" y="3219994"/>
            <a:ext cx="12168400" cy="2286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278D828A-0AF2-CC7E-F13D-F4DB5B1CC191}"/>
              </a:ext>
            </a:extLst>
          </p:cNvPr>
          <p:cNvSpPr>
            <a:spLocks noChangeArrowheads="1"/>
          </p:cNvSpPr>
          <p:nvPr/>
        </p:nvSpPr>
        <p:spPr bwMode="auto">
          <a:xfrm>
            <a:off x="54123" y="412650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9155681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89FD7C4-7B92-3E88-B43B-D562AE98A35F}"/>
              </a:ext>
            </a:extLst>
          </p:cNvPr>
          <p:cNvSpPr>
            <a:spLocks noChangeArrowheads="1"/>
          </p:cNvSpPr>
          <p:nvPr/>
        </p:nvSpPr>
        <p:spPr bwMode="auto">
          <a:xfrm>
            <a:off x="228600" y="41148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sng"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STEP 3: LOAD DATA INTO U_USER TABLE FROM A LOCAL TEXT FILE.</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049" name="Picture 55">
            <a:extLst>
              <a:ext uri="{FF2B5EF4-FFF2-40B4-BE49-F238E27FC236}">
                <a16:creationId xmlns:a16="http://schemas.microsoft.com/office/drawing/2014/main" id="{D0ECD12F-8678-256D-2FC8-DAF4F8D4FF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949" y="1365493"/>
            <a:ext cx="11916101" cy="145608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72475B6F-901A-B4C3-3BAB-848D716C3862}"/>
              </a:ext>
            </a:extLst>
          </p:cNvPr>
          <p:cNvSpPr>
            <a:spLocks noChangeArrowheads="1"/>
          </p:cNvSpPr>
          <p:nvPr/>
        </p:nvSpPr>
        <p:spPr bwMode="auto">
          <a:xfrm>
            <a:off x="228600" y="156876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TextBox 4">
            <a:extLst>
              <a:ext uri="{FF2B5EF4-FFF2-40B4-BE49-F238E27FC236}">
                <a16:creationId xmlns:a16="http://schemas.microsoft.com/office/drawing/2014/main" id="{183FBCF8-4721-C777-A01B-EF1A007C644C}"/>
              </a:ext>
            </a:extLst>
          </p:cNvPr>
          <p:cNvSpPr txBox="1"/>
          <p:nvPr/>
        </p:nvSpPr>
        <p:spPr>
          <a:xfrm>
            <a:off x="0" y="3365984"/>
            <a:ext cx="10587446" cy="374077"/>
          </a:xfrm>
          <a:prstGeom prst="rect">
            <a:avLst/>
          </a:prstGeom>
          <a:noFill/>
        </p:spPr>
        <p:txBody>
          <a:bodyPr wrap="square">
            <a:spAutoFit/>
          </a:bodyPr>
          <a:lstStyle/>
          <a:p>
            <a:pPr>
              <a:lnSpc>
                <a:spcPct val="107000"/>
              </a:lnSpc>
              <a:spcAft>
                <a:spcPts val="800"/>
              </a:spcAft>
            </a:pPr>
            <a:r>
              <a:rPr lang="en-IN" sz="1800" b="1" u="sng" cap="all" dirty="0">
                <a:effectLst/>
                <a:latin typeface="Times New Roman" panose="02020603050405020304" pitchFamily="18" charset="0"/>
                <a:ea typeface="Calibri" panose="020F0502020204030204" pitchFamily="34" charset="0"/>
                <a:cs typeface="Latha" panose="020B0604020202020204" pitchFamily="34" charset="0"/>
              </a:rPr>
              <a:t>STEP 4: Show all the data in the newly created user table.</a:t>
            </a:r>
            <a:endParaRPr lang="en-IN" sz="1200" dirty="0">
              <a:effectLst/>
              <a:latin typeface="Calibri" panose="020F0502020204030204" pitchFamily="34" charset="0"/>
              <a:ea typeface="Calibri" panose="020F0502020204030204" pitchFamily="34" charset="0"/>
              <a:cs typeface="Latha" panose="020B0604020202020204" pitchFamily="34" charset="0"/>
            </a:endParaRPr>
          </a:p>
        </p:txBody>
      </p:sp>
      <p:pic>
        <p:nvPicPr>
          <p:cNvPr id="6" name="Picture 5">
            <a:extLst>
              <a:ext uri="{FF2B5EF4-FFF2-40B4-BE49-F238E27FC236}">
                <a16:creationId xmlns:a16="http://schemas.microsoft.com/office/drawing/2014/main" id="{35764B77-0352-038D-883A-ACD8267424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 y="3983885"/>
            <a:ext cx="12054050" cy="300583"/>
          </a:xfrm>
          <a:prstGeom prst="rect">
            <a:avLst/>
          </a:prstGeom>
          <a:noFill/>
          <a:ln>
            <a:noFill/>
          </a:ln>
        </p:spPr>
      </p:pic>
      <p:pic>
        <p:nvPicPr>
          <p:cNvPr id="7" name="Picture 6">
            <a:extLst>
              <a:ext uri="{FF2B5EF4-FFF2-40B4-BE49-F238E27FC236}">
                <a16:creationId xmlns:a16="http://schemas.microsoft.com/office/drawing/2014/main" id="{911DF4F9-5ECA-7BD6-69CE-8D276C237F9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776" y="4443490"/>
            <a:ext cx="11856412" cy="2003030"/>
          </a:xfrm>
          <a:prstGeom prst="rect">
            <a:avLst/>
          </a:prstGeom>
          <a:noFill/>
          <a:ln>
            <a:noFill/>
          </a:ln>
        </p:spPr>
      </p:pic>
    </p:spTree>
    <p:extLst>
      <p:ext uri="{BB962C8B-B14F-4D97-AF65-F5344CB8AC3E}">
        <p14:creationId xmlns:p14="http://schemas.microsoft.com/office/powerpoint/2010/main" val="6213266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52">
            <a:extLst>
              <a:ext uri="{FF2B5EF4-FFF2-40B4-BE49-F238E27FC236}">
                <a16:creationId xmlns:a16="http://schemas.microsoft.com/office/drawing/2014/main" id="{B7D8C79B-ABEB-F5BD-36F6-F722CC3B41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62500" r="1997"/>
          <a:stretch>
            <a:fillRect/>
          </a:stretch>
        </p:blipFill>
        <p:spPr bwMode="auto">
          <a:xfrm>
            <a:off x="-1" y="457199"/>
            <a:ext cx="10150651" cy="244064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073" name="Picture 51">
            <a:extLst>
              <a:ext uri="{FF2B5EF4-FFF2-40B4-BE49-F238E27FC236}">
                <a16:creationId xmlns:a16="http://schemas.microsoft.com/office/drawing/2014/main" id="{CBC3125C-9875-9500-371C-1C02A63959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087" y="3135822"/>
            <a:ext cx="10927915" cy="164418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33D88288-C55E-1FC2-60BE-3FD44E1BE919}"/>
              </a:ext>
            </a:extLst>
          </p:cNvPr>
          <p:cNvSpPr>
            <a:spLocks noChangeArrowheads="1"/>
          </p:cNvSpPr>
          <p:nvPr/>
        </p:nvSpPr>
        <p:spPr bwMode="auto">
          <a:xfrm>
            <a:off x="-1" y="-65167"/>
            <a:ext cx="15527151"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sng"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STEP 5: COUNT THE NUMBER OF DATA IN THE U_USER TABLE.</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4">
            <a:extLst>
              <a:ext uri="{FF2B5EF4-FFF2-40B4-BE49-F238E27FC236}">
                <a16:creationId xmlns:a16="http://schemas.microsoft.com/office/drawing/2014/main" id="{5E0B1A33-60E1-7A15-7B75-B7D4CFC6B628}"/>
              </a:ext>
            </a:extLst>
          </p:cNvPr>
          <p:cNvSpPr>
            <a:spLocks noChangeArrowheads="1"/>
          </p:cNvSpPr>
          <p:nvPr/>
        </p:nvSpPr>
        <p:spPr bwMode="auto">
          <a:xfrm>
            <a:off x="-1" y="1592778"/>
            <a:ext cx="15527151" cy="485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4" name="Rectangle 5">
            <a:extLst>
              <a:ext uri="{FF2B5EF4-FFF2-40B4-BE49-F238E27FC236}">
                <a16:creationId xmlns:a16="http://schemas.microsoft.com/office/drawing/2014/main" id="{CF8DDE30-BB32-3A5E-3484-A9A0AFAD5204}"/>
              </a:ext>
            </a:extLst>
          </p:cNvPr>
          <p:cNvSpPr>
            <a:spLocks noChangeArrowheads="1"/>
          </p:cNvSpPr>
          <p:nvPr/>
        </p:nvSpPr>
        <p:spPr bwMode="auto">
          <a:xfrm>
            <a:off x="-1" y="3124200"/>
            <a:ext cx="15527151" cy="485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5653870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50">
            <a:extLst>
              <a:ext uri="{FF2B5EF4-FFF2-40B4-BE49-F238E27FC236}">
                <a16:creationId xmlns:a16="http://schemas.microsoft.com/office/drawing/2014/main" id="{CA0368E4-A2EC-BF7D-4366-363596F595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49576" r="1865"/>
          <a:stretch>
            <a:fillRect/>
          </a:stretch>
        </p:blipFill>
        <p:spPr bwMode="auto">
          <a:xfrm>
            <a:off x="201705" y="765629"/>
            <a:ext cx="9635764" cy="311384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097" name="Picture 49">
            <a:extLst>
              <a:ext uri="{FF2B5EF4-FFF2-40B4-BE49-F238E27FC236}">
                <a16:creationId xmlns:a16="http://schemas.microsoft.com/office/drawing/2014/main" id="{467A19E9-D312-38DD-F952-3B45169F64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705" y="4101801"/>
            <a:ext cx="8491834" cy="143295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CB923D0C-6641-0554-5C21-3A0BF541074D}"/>
              </a:ext>
            </a:extLst>
          </p:cNvPr>
          <p:cNvSpPr>
            <a:spLocks noChangeArrowheads="1"/>
          </p:cNvSpPr>
          <p:nvPr/>
        </p:nvSpPr>
        <p:spPr bwMode="auto">
          <a:xfrm>
            <a:off x="201705" y="270524"/>
            <a:ext cx="14020505"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sng"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STEP 6: COUNT THE NUMBER OF USER IN THE U_USER TABLE GENDERWISE.</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4">
            <a:extLst>
              <a:ext uri="{FF2B5EF4-FFF2-40B4-BE49-F238E27FC236}">
                <a16:creationId xmlns:a16="http://schemas.microsoft.com/office/drawing/2014/main" id="{25307D6B-C8D5-E1C7-2D40-F01B9F0ABC41}"/>
              </a:ext>
            </a:extLst>
          </p:cNvPr>
          <p:cNvSpPr>
            <a:spLocks noChangeArrowheads="1"/>
          </p:cNvSpPr>
          <p:nvPr/>
        </p:nvSpPr>
        <p:spPr bwMode="auto">
          <a:xfrm>
            <a:off x="201705" y="2507035"/>
            <a:ext cx="14020505" cy="677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4" name="Rectangle 5">
            <a:extLst>
              <a:ext uri="{FF2B5EF4-FFF2-40B4-BE49-F238E27FC236}">
                <a16:creationId xmlns:a16="http://schemas.microsoft.com/office/drawing/2014/main" id="{25F13C2F-6665-BD2B-FEEB-AFD5C1B46FAF}"/>
              </a:ext>
            </a:extLst>
          </p:cNvPr>
          <p:cNvSpPr>
            <a:spLocks noChangeArrowheads="1"/>
          </p:cNvSpPr>
          <p:nvPr/>
        </p:nvSpPr>
        <p:spPr bwMode="auto">
          <a:xfrm>
            <a:off x="201705" y="3931022"/>
            <a:ext cx="14020505" cy="677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18438217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7A405E-26CB-7F47-4042-97425172AA3B}"/>
              </a:ext>
            </a:extLst>
          </p:cNvPr>
          <p:cNvPicPr>
            <a:picLocks noChangeAspect="1"/>
          </p:cNvPicPr>
          <p:nvPr/>
        </p:nvPicPr>
        <p:blipFill>
          <a:blip r:embed="rId2"/>
          <a:stretch>
            <a:fillRect/>
          </a:stretch>
        </p:blipFill>
        <p:spPr>
          <a:xfrm>
            <a:off x="809586" y="485753"/>
            <a:ext cx="10572827" cy="5886493"/>
          </a:xfrm>
          <a:prstGeom prst="rect">
            <a:avLst/>
          </a:prstGeom>
        </p:spPr>
      </p:pic>
    </p:spTree>
    <p:extLst>
      <p:ext uri="{BB962C8B-B14F-4D97-AF65-F5344CB8AC3E}">
        <p14:creationId xmlns:p14="http://schemas.microsoft.com/office/powerpoint/2010/main" val="25726072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99DDA2-5B52-9FA4-0E8C-60CC7B2C29AE}"/>
              </a:ext>
            </a:extLst>
          </p:cNvPr>
          <p:cNvPicPr>
            <a:picLocks noChangeAspect="1"/>
          </p:cNvPicPr>
          <p:nvPr/>
        </p:nvPicPr>
        <p:blipFill>
          <a:blip r:embed="rId2"/>
          <a:stretch>
            <a:fillRect/>
          </a:stretch>
        </p:blipFill>
        <p:spPr>
          <a:xfrm>
            <a:off x="819111" y="476228"/>
            <a:ext cx="10553777" cy="5905543"/>
          </a:xfrm>
          <a:prstGeom prst="rect">
            <a:avLst/>
          </a:prstGeom>
        </p:spPr>
      </p:pic>
    </p:spTree>
    <p:extLst>
      <p:ext uri="{BB962C8B-B14F-4D97-AF65-F5344CB8AC3E}">
        <p14:creationId xmlns:p14="http://schemas.microsoft.com/office/powerpoint/2010/main" val="3115347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A7472A-C3AD-1AB5-B6B6-F10EAA8F764E}"/>
              </a:ext>
            </a:extLst>
          </p:cNvPr>
          <p:cNvPicPr>
            <a:picLocks noChangeAspect="1"/>
          </p:cNvPicPr>
          <p:nvPr/>
        </p:nvPicPr>
        <p:blipFill>
          <a:blip r:embed="rId2"/>
          <a:stretch>
            <a:fillRect/>
          </a:stretch>
        </p:blipFill>
        <p:spPr>
          <a:xfrm>
            <a:off x="534269" y="647500"/>
            <a:ext cx="11123461" cy="5839564"/>
          </a:xfrm>
          <a:prstGeom prst="rect">
            <a:avLst/>
          </a:prstGeom>
        </p:spPr>
      </p:pic>
    </p:spTree>
    <p:extLst>
      <p:ext uri="{BB962C8B-B14F-4D97-AF65-F5344CB8AC3E}">
        <p14:creationId xmlns:p14="http://schemas.microsoft.com/office/powerpoint/2010/main" val="38996839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B201C9-A792-7171-A817-B5E94BDA13D5}"/>
              </a:ext>
            </a:extLst>
          </p:cNvPr>
          <p:cNvPicPr>
            <a:picLocks noChangeAspect="1"/>
          </p:cNvPicPr>
          <p:nvPr/>
        </p:nvPicPr>
        <p:blipFill>
          <a:blip r:embed="rId2"/>
          <a:stretch>
            <a:fillRect/>
          </a:stretch>
        </p:blipFill>
        <p:spPr>
          <a:xfrm>
            <a:off x="1269210" y="509182"/>
            <a:ext cx="9940967" cy="5561937"/>
          </a:xfrm>
          <a:prstGeom prst="rect">
            <a:avLst/>
          </a:prstGeom>
        </p:spPr>
      </p:pic>
    </p:spTree>
    <p:extLst>
      <p:ext uri="{BB962C8B-B14F-4D97-AF65-F5344CB8AC3E}">
        <p14:creationId xmlns:p14="http://schemas.microsoft.com/office/powerpoint/2010/main" val="2669094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E88C9E-46AF-904B-64A6-D5D728A75C8D}"/>
              </a:ext>
            </a:extLst>
          </p:cNvPr>
          <p:cNvPicPr>
            <a:picLocks noChangeAspect="1"/>
          </p:cNvPicPr>
          <p:nvPr/>
        </p:nvPicPr>
        <p:blipFill>
          <a:blip r:embed="rId2"/>
          <a:stretch>
            <a:fillRect/>
          </a:stretch>
        </p:blipFill>
        <p:spPr>
          <a:xfrm>
            <a:off x="885787" y="1033445"/>
            <a:ext cx="10420426" cy="4791110"/>
          </a:xfrm>
          <a:prstGeom prst="rect">
            <a:avLst/>
          </a:prstGeom>
        </p:spPr>
      </p:pic>
    </p:spTree>
    <p:extLst>
      <p:ext uri="{BB962C8B-B14F-4D97-AF65-F5344CB8AC3E}">
        <p14:creationId xmlns:p14="http://schemas.microsoft.com/office/powerpoint/2010/main" val="29572145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3265CA-3B05-C3B7-068E-89937F67B2E4}"/>
              </a:ext>
            </a:extLst>
          </p:cNvPr>
          <p:cNvPicPr>
            <a:picLocks noChangeAspect="1"/>
          </p:cNvPicPr>
          <p:nvPr/>
        </p:nvPicPr>
        <p:blipFill>
          <a:blip r:embed="rId2"/>
          <a:stretch>
            <a:fillRect/>
          </a:stretch>
        </p:blipFill>
        <p:spPr>
          <a:xfrm>
            <a:off x="1333465" y="852468"/>
            <a:ext cx="9525070" cy="5153063"/>
          </a:xfrm>
          <a:prstGeom prst="rect">
            <a:avLst/>
          </a:prstGeom>
        </p:spPr>
      </p:pic>
    </p:spTree>
    <p:extLst>
      <p:ext uri="{BB962C8B-B14F-4D97-AF65-F5344CB8AC3E}">
        <p14:creationId xmlns:p14="http://schemas.microsoft.com/office/powerpoint/2010/main" val="27765877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DC079C-B339-C918-B9CC-2CBD3B14C012}"/>
              </a:ext>
            </a:extLst>
          </p:cNvPr>
          <p:cNvPicPr>
            <a:picLocks noChangeAspect="1"/>
          </p:cNvPicPr>
          <p:nvPr/>
        </p:nvPicPr>
        <p:blipFill>
          <a:blip r:embed="rId2"/>
          <a:stretch>
            <a:fillRect/>
          </a:stretch>
        </p:blipFill>
        <p:spPr>
          <a:xfrm>
            <a:off x="1390615" y="1533511"/>
            <a:ext cx="9410769" cy="3790978"/>
          </a:xfrm>
          <a:prstGeom prst="rect">
            <a:avLst/>
          </a:prstGeom>
        </p:spPr>
      </p:pic>
    </p:spTree>
    <p:extLst>
      <p:ext uri="{BB962C8B-B14F-4D97-AF65-F5344CB8AC3E}">
        <p14:creationId xmlns:p14="http://schemas.microsoft.com/office/powerpoint/2010/main" val="14730320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496C26-CB7A-F689-E277-85BCA1DE9376}"/>
              </a:ext>
            </a:extLst>
          </p:cNvPr>
          <p:cNvPicPr>
            <a:picLocks noChangeAspect="1"/>
          </p:cNvPicPr>
          <p:nvPr/>
        </p:nvPicPr>
        <p:blipFill>
          <a:blip r:embed="rId2"/>
          <a:stretch>
            <a:fillRect/>
          </a:stretch>
        </p:blipFill>
        <p:spPr>
          <a:xfrm>
            <a:off x="1371565" y="814368"/>
            <a:ext cx="9448869" cy="5229263"/>
          </a:xfrm>
          <a:prstGeom prst="rect">
            <a:avLst/>
          </a:prstGeom>
        </p:spPr>
      </p:pic>
    </p:spTree>
    <p:extLst>
      <p:ext uri="{BB962C8B-B14F-4D97-AF65-F5344CB8AC3E}">
        <p14:creationId xmlns:p14="http://schemas.microsoft.com/office/powerpoint/2010/main" val="23491179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ECFF6D-B681-9645-9DD4-CCD65C411414}"/>
              </a:ext>
            </a:extLst>
          </p:cNvPr>
          <p:cNvPicPr>
            <a:picLocks noChangeAspect="1"/>
          </p:cNvPicPr>
          <p:nvPr/>
        </p:nvPicPr>
        <p:blipFill>
          <a:blip r:embed="rId2"/>
          <a:stretch>
            <a:fillRect/>
          </a:stretch>
        </p:blipFill>
        <p:spPr>
          <a:xfrm>
            <a:off x="1423953" y="790555"/>
            <a:ext cx="9344093" cy="5276889"/>
          </a:xfrm>
          <a:prstGeom prst="rect">
            <a:avLst/>
          </a:prstGeom>
        </p:spPr>
      </p:pic>
    </p:spTree>
    <p:extLst>
      <p:ext uri="{BB962C8B-B14F-4D97-AF65-F5344CB8AC3E}">
        <p14:creationId xmlns:p14="http://schemas.microsoft.com/office/powerpoint/2010/main" val="19409335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F17292-A0F7-4627-79A9-2756EA87D2A4}"/>
              </a:ext>
            </a:extLst>
          </p:cNvPr>
          <p:cNvPicPr>
            <a:picLocks noChangeAspect="1"/>
          </p:cNvPicPr>
          <p:nvPr/>
        </p:nvPicPr>
        <p:blipFill>
          <a:blip r:embed="rId2"/>
          <a:stretch>
            <a:fillRect/>
          </a:stretch>
        </p:blipFill>
        <p:spPr>
          <a:xfrm>
            <a:off x="411309" y="374041"/>
            <a:ext cx="11538370" cy="6085541"/>
          </a:xfrm>
          <a:prstGeom prst="rect">
            <a:avLst/>
          </a:prstGeom>
        </p:spPr>
      </p:pic>
    </p:spTree>
    <p:extLst>
      <p:ext uri="{BB962C8B-B14F-4D97-AF65-F5344CB8AC3E}">
        <p14:creationId xmlns:p14="http://schemas.microsoft.com/office/powerpoint/2010/main" val="1939773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990A28-8C09-B621-7B4A-5F3ADF7EF0D4}"/>
              </a:ext>
            </a:extLst>
          </p:cNvPr>
          <p:cNvPicPr>
            <a:picLocks noChangeAspect="1"/>
          </p:cNvPicPr>
          <p:nvPr/>
        </p:nvPicPr>
        <p:blipFill>
          <a:blip r:embed="rId2"/>
          <a:stretch>
            <a:fillRect/>
          </a:stretch>
        </p:blipFill>
        <p:spPr>
          <a:xfrm>
            <a:off x="-157799" y="285166"/>
            <a:ext cx="12338834" cy="5752564"/>
          </a:xfrm>
          <a:prstGeom prst="rect">
            <a:avLst/>
          </a:prstGeom>
        </p:spPr>
      </p:pic>
    </p:spTree>
    <p:extLst>
      <p:ext uri="{BB962C8B-B14F-4D97-AF65-F5344CB8AC3E}">
        <p14:creationId xmlns:p14="http://schemas.microsoft.com/office/powerpoint/2010/main" val="23482624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3ED8F9-334B-1CE3-7ED1-CDBE99B40C60}"/>
              </a:ext>
            </a:extLst>
          </p:cNvPr>
          <p:cNvPicPr>
            <a:picLocks noChangeAspect="1"/>
          </p:cNvPicPr>
          <p:nvPr/>
        </p:nvPicPr>
        <p:blipFill>
          <a:blip r:embed="rId2"/>
          <a:stretch>
            <a:fillRect/>
          </a:stretch>
        </p:blipFill>
        <p:spPr>
          <a:xfrm>
            <a:off x="1444698" y="733972"/>
            <a:ext cx="9087130" cy="5263415"/>
          </a:xfrm>
          <a:prstGeom prst="rect">
            <a:avLst/>
          </a:prstGeom>
        </p:spPr>
      </p:pic>
    </p:spTree>
    <p:extLst>
      <p:ext uri="{BB962C8B-B14F-4D97-AF65-F5344CB8AC3E}">
        <p14:creationId xmlns:p14="http://schemas.microsoft.com/office/powerpoint/2010/main" val="26083472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1087C8-7393-1708-D29F-E07A383B8E92}"/>
              </a:ext>
            </a:extLst>
          </p:cNvPr>
          <p:cNvPicPr>
            <a:picLocks noChangeAspect="1"/>
          </p:cNvPicPr>
          <p:nvPr/>
        </p:nvPicPr>
        <p:blipFill>
          <a:blip r:embed="rId2"/>
          <a:stretch>
            <a:fillRect/>
          </a:stretch>
        </p:blipFill>
        <p:spPr>
          <a:xfrm>
            <a:off x="1064057" y="547403"/>
            <a:ext cx="10189593" cy="5718994"/>
          </a:xfrm>
          <a:prstGeom prst="rect">
            <a:avLst/>
          </a:prstGeom>
        </p:spPr>
      </p:pic>
    </p:spTree>
    <p:extLst>
      <p:ext uri="{BB962C8B-B14F-4D97-AF65-F5344CB8AC3E}">
        <p14:creationId xmlns:p14="http://schemas.microsoft.com/office/powerpoint/2010/main" val="36024036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A62D9F-ECF5-0909-106C-3FFA5F043379}"/>
              </a:ext>
            </a:extLst>
          </p:cNvPr>
          <p:cNvPicPr>
            <a:picLocks noChangeAspect="1"/>
          </p:cNvPicPr>
          <p:nvPr/>
        </p:nvPicPr>
        <p:blipFill>
          <a:blip r:embed="rId2"/>
          <a:stretch>
            <a:fillRect/>
          </a:stretch>
        </p:blipFill>
        <p:spPr>
          <a:xfrm>
            <a:off x="561934" y="1924042"/>
            <a:ext cx="11068131" cy="2095515"/>
          </a:xfrm>
          <a:prstGeom prst="rect">
            <a:avLst/>
          </a:prstGeom>
        </p:spPr>
      </p:pic>
    </p:spTree>
    <p:extLst>
      <p:ext uri="{BB962C8B-B14F-4D97-AF65-F5344CB8AC3E}">
        <p14:creationId xmlns:p14="http://schemas.microsoft.com/office/powerpoint/2010/main" val="38867184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5E4B88-6415-65A3-61FD-3AEB403C69CC}"/>
              </a:ext>
            </a:extLst>
          </p:cNvPr>
          <p:cNvPicPr>
            <a:picLocks noChangeAspect="1"/>
          </p:cNvPicPr>
          <p:nvPr/>
        </p:nvPicPr>
        <p:blipFill>
          <a:blip r:embed="rId2"/>
          <a:stretch>
            <a:fillRect/>
          </a:stretch>
        </p:blipFill>
        <p:spPr>
          <a:xfrm>
            <a:off x="92860" y="416223"/>
            <a:ext cx="12006279" cy="5246525"/>
          </a:xfrm>
          <a:prstGeom prst="rect">
            <a:avLst/>
          </a:prstGeom>
        </p:spPr>
      </p:pic>
    </p:spTree>
    <p:extLst>
      <p:ext uri="{BB962C8B-B14F-4D97-AF65-F5344CB8AC3E}">
        <p14:creationId xmlns:p14="http://schemas.microsoft.com/office/powerpoint/2010/main" val="2859559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612499-43B8-8678-6DDF-190E55C3954F}"/>
              </a:ext>
            </a:extLst>
          </p:cNvPr>
          <p:cNvPicPr>
            <a:picLocks noChangeAspect="1"/>
          </p:cNvPicPr>
          <p:nvPr/>
        </p:nvPicPr>
        <p:blipFill>
          <a:blip r:embed="rId2"/>
          <a:stretch>
            <a:fillRect/>
          </a:stretch>
        </p:blipFill>
        <p:spPr>
          <a:xfrm>
            <a:off x="914362" y="1514461"/>
            <a:ext cx="10363276" cy="3829078"/>
          </a:xfrm>
          <a:prstGeom prst="rect">
            <a:avLst/>
          </a:prstGeom>
        </p:spPr>
      </p:pic>
    </p:spTree>
    <p:extLst>
      <p:ext uri="{BB962C8B-B14F-4D97-AF65-F5344CB8AC3E}">
        <p14:creationId xmlns:p14="http://schemas.microsoft.com/office/powerpoint/2010/main" val="4844448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1147A5-9B45-9101-FF95-1381C92E5265}"/>
              </a:ext>
            </a:extLst>
          </p:cNvPr>
          <p:cNvPicPr>
            <a:picLocks noChangeAspect="1"/>
          </p:cNvPicPr>
          <p:nvPr/>
        </p:nvPicPr>
        <p:blipFill>
          <a:blip r:embed="rId2"/>
          <a:stretch>
            <a:fillRect/>
          </a:stretch>
        </p:blipFill>
        <p:spPr>
          <a:xfrm>
            <a:off x="0" y="100948"/>
            <a:ext cx="11501846" cy="6631944"/>
          </a:xfrm>
          <a:prstGeom prst="rect">
            <a:avLst/>
          </a:prstGeom>
        </p:spPr>
      </p:pic>
    </p:spTree>
    <p:extLst>
      <p:ext uri="{BB962C8B-B14F-4D97-AF65-F5344CB8AC3E}">
        <p14:creationId xmlns:p14="http://schemas.microsoft.com/office/powerpoint/2010/main" val="3037635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55FD943-D9F1-45A9-895E-861315CF3FD7}"/>
              </a:ext>
            </a:extLst>
          </p:cNvPr>
          <p:cNvSpPr>
            <a:spLocks noGrp="1"/>
          </p:cNvSpPr>
          <p:nvPr>
            <p:ph type="subTitle" idx="1"/>
          </p:nvPr>
        </p:nvSpPr>
        <p:spPr>
          <a:xfrm>
            <a:off x="251926" y="703328"/>
            <a:ext cx="11688147" cy="366582"/>
          </a:xfrm>
        </p:spPr>
        <p:txBody>
          <a:bodyPr>
            <a:normAutofit fontScale="25000" lnSpcReduction="20000"/>
          </a:bodyPr>
          <a:lstStyle/>
          <a:p>
            <a:pPr algn="l"/>
            <a:r>
              <a:rPr lang="en-US" sz="9600" b="0" i="0" dirty="0">
                <a:effectLst/>
                <a:latin typeface="Arial" panose="020B0604020202020204" pitchFamily="34" charset="0"/>
              </a:rPr>
              <a:t>Apache Pig Execution Modes</a:t>
            </a:r>
          </a:p>
          <a:p>
            <a:pPr algn="just"/>
            <a:endParaRPr lang="en-US" sz="9600" b="0" i="0" dirty="0">
              <a:solidFill>
                <a:srgbClr val="000000"/>
              </a:solidFill>
              <a:effectLst/>
              <a:latin typeface="Arial" panose="020B0604020202020204" pitchFamily="34" charset="0"/>
            </a:endParaRPr>
          </a:p>
          <a:p>
            <a:pPr algn="just"/>
            <a:endParaRPr lang="en-US" sz="9600" dirty="0">
              <a:solidFill>
                <a:srgbClr val="000000"/>
              </a:solidFill>
              <a:latin typeface="Arial" panose="020B0604020202020204" pitchFamily="34" charset="0"/>
            </a:endParaRPr>
          </a:p>
          <a:p>
            <a:pPr algn="just"/>
            <a:r>
              <a:rPr lang="en-US" sz="9600" b="0" i="0" dirty="0">
                <a:solidFill>
                  <a:srgbClr val="000000"/>
                </a:solidFill>
                <a:effectLst/>
                <a:latin typeface="Arial" panose="020B0604020202020204" pitchFamily="34" charset="0"/>
              </a:rPr>
              <a:t>You can run Apache Pig in </a:t>
            </a:r>
            <a:r>
              <a:rPr lang="en-US" sz="9600" b="0" i="0" dirty="0">
                <a:solidFill>
                  <a:srgbClr val="FF0000"/>
                </a:solidFill>
                <a:effectLst/>
                <a:latin typeface="Arial" panose="020B0604020202020204" pitchFamily="34" charset="0"/>
              </a:rPr>
              <a:t>two modes</a:t>
            </a:r>
            <a:r>
              <a:rPr lang="en-US" sz="9600" b="0" i="0" dirty="0">
                <a:solidFill>
                  <a:srgbClr val="000000"/>
                </a:solidFill>
                <a:effectLst/>
                <a:latin typeface="Arial" panose="020B0604020202020204" pitchFamily="34" charset="0"/>
              </a:rPr>
              <a:t>, namely, </a:t>
            </a:r>
            <a:r>
              <a:rPr lang="en-US" sz="9600" b="1" i="0" dirty="0">
                <a:solidFill>
                  <a:srgbClr val="000000"/>
                </a:solidFill>
                <a:effectLst/>
                <a:latin typeface="Arial" panose="020B0604020202020204" pitchFamily="34" charset="0"/>
              </a:rPr>
              <a:t>Local Mode</a:t>
            </a:r>
            <a:r>
              <a:rPr lang="en-US" sz="9600" b="0" i="0" dirty="0">
                <a:solidFill>
                  <a:srgbClr val="000000"/>
                </a:solidFill>
                <a:effectLst/>
                <a:latin typeface="Arial" panose="020B0604020202020204" pitchFamily="34" charset="0"/>
              </a:rPr>
              <a:t> and </a:t>
            </a:r>
            <a:r>
              <a:rPr lang="en-US" sz="9600" b="1" i="0" dirty="0">
                <a:solidFill>
                  <a:srgbClr val="000000"/>
                </a:solidFill>
                <a:effectLst/>
                <a:latin typeface="Arial" panose="020B0604020202020204" pitchFamily="34" charset="0"/>
              </a:rPr>
              <a:t>HDFS mode</a:t>
            </a:r>
            <a:r>
              <a:rPr lang="en-US" sz="9600" b="0" i="0" dirty="0">
                <a:solidFill>
                  <a:srgbClr val="000000"/>
                </a:solidFill>
                <a:effectLst/>
                <a:latin typeface="Arial" panose="020B0604020202020204" pitchFamily="34" charset="0"/>
              </a:rPr>
              <a:t>.</a:t>
            </a:r>
          </a:p>
          <a:p>
            <a:pPr algn="just"/>
            <a:endParaRPr lang="en-US" sz="9600" b="0" i="0" dirty="0">
              <a:solidFill>
                <a:srgbClr val="000000"/>
              </a:solidFill>
              <a:effectLst/>
              <a:latin typeface="Arial" panose="020B0604020202020204" pitchFamily="34" charset="0"/>
            </a:endParaRPr>
          </a:p>
          <a:p>
            <a:pPr algn="l"/>
            <a:r>
              <a:rPr lang="en-US" sz="9600" b="0" i="0" dirty="0">
                <a:effectLst/>
                <a:latin typeface="Arial" panose="020B0604020202020204" pitchFamily="34" charset="0"/>
              </a:rPr>
              <a:t>Local Mode</a:t>
            </a:r>
          </a:p>
          <a:p>
            <a:pPr algn="just"/>
            <a:r>
              <a:rPr lang="en-US" sz="9600" b="0" i="0" dirty="0">
                <a:solidFill>
                  <a:srgbClr val="000000"/>
                </a:solidFill>
                <a:effectLst/>
                <a:latin typeface="Arial" panose="020B0604020202020204" pitchFamily="34" charset="0"/>
              </a:rPr>
              <a:t>In this mode, all the files are installed and run from your local host and local file system. There is no need of Hadoop or HDFS. This mode is generally used for testing purpose.</a:t>
            </a:r>
          </a:p>
          <a:p>
            <a:pPr algn="just"/>
            <a:endParaRPr lang="en-US" sz="9600" b="0" i="0" dirty="0">
              <a:solidFill>
                <a:srgbClr val="000000"/>
              </a:solidFill>
              <a:effectLst/>
              <a:latin typeface="Arial" panose="020B0604020202020204" pitchFamily="34" charset="0"/>
            </a:endParaRPr>
          </a:p>
          <a:p>
            <a:pPr algn="l"/>
            <a:r>
              <a:rPr lang="en-US" sz="9600" b="0" i="0" dirty="0">
                <a:effectLst/>
                <a:latin typeface="Arial" panose="020B0604020202020204" pitchFamily="34" charset="0"/>
              </a:rPr>
              <a:t>MapReduce Mode</a:t>
            </a:r>
          </a:p>
          <a:p>
            <a:pPr algn="l"/>
            <a:endParaRPr lang="en-US" sz="9600" b="0" i="0" dirty="0">
              <a:effectLst/>
              <a:latin typeface="Arial" panose="020B0604020202020204" pitchFamily="34" charset="0"/>
            </a:endParaRPr>
          </a:p>
          <a:p>
            <a:pPr algn="just"/>
            <a:r>
              <a:rPr lang="en-US" sz="9600" b="0" i="0" dirty="0">
                <a:solidFill>
                  <a:srgbClr val="000000"/>
                </a:solidFill>
                <a:effectLst/>
                <a:latin typeface="Arial" panose="020B0604020202020204" pitchFamily="34" charset="0"/>
              </a:rPr>
              <a:t>MapReduce mode is where we load or process the data that exists in the Hadoop File System (HDFS) using Apache Pig. In this mode, whenever we execute the Pig Latin statements to process the data, a MapReduce job is invoked in the back-end to perform a particular operation on the data that exists in the HDFS.</a:t>
            </a:r>
          </a:p>
          <a:p>
            <a:endParaRPr lang="en-IN" dirty="0"/>
          </a:p>
        </p:txBody>
      </p:sp>
    </p:spTree>
    <p:extLst>
      <p:ext uri="{BB962C8B-B14F-4D97-AF65-F5344CB8AC3E}">
        <p14:creationId xmlns:p14="http://schemas.microsoft.com/office/powerpoint/2010/main" val="1060775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55FD943-D9F1-45A9-895E-861315CF3FD7}"/>
              </a:ext>
            </a:extLst>
          </p:cNvPr>
          <p:cNvSpPr>
            <a:spLocks noGrp="1"/>
          </p:cNvSpPr>
          <p:nvPr>
            <p:ph type="subTitle" idx="1"/>
          </p:nvPr>
        </p:nvSpPr>
        <p:spPr>
          <a:xfrm>
            <a:off x="503852" y="1207181"/>
            <a:ext cx="11688147" cy="1853260"/>
          </a:xfrm>
        </p:spPr>
        <p:txBody>
          <a:bodyPr>
            <a:normAutofit fontScale="25000" lnSpcReduction="20000"/>
          </a:bodyPr>
          <a:lstStyle/>
          <a:p>
            <a:pPr algn="just"/>
            <a:r>
              <a:rPr lang="en-US" sz="9600" b="0" i="0" dirty="0">
                <a:solidFill>
                  <a:srgbClr val="000000"/>
                </a:solidFill>
                <a:effectLst/>
                <a:latin typeface="Arial" panose="020B0604020202020204" pitchFamily="34" charset="0"/>
              </a:rPr>
              <a:t>Apache Pig scripts can be executed in three ways, namely, interactive mode, batch mode, and embedded mode.</a:t>
            </a:r>
          </a:p>
          <a:p>
            <a:pPr algn="just"/>
            <a:endParaRPr lang="en-US" sz="9600" b="0" i="0" dirty="0">
              <a:solidFill>
                <a:srgbClr val="000000"/>
              </a:solidFill>
              <a:effectLst/>
              <a:latin typeface="Arial" panose="020B0604020202020204" pitchFamily="34" charset="0"/>
            </a:endParaRPr>
          </a:p>
          <a:p>
            <a:pPr algn="just">
              <a:buFont typeface="Arial" panose="020B0604020202020204" pitchFamily="34" charset="0"/>
              <a:buChar char="•"/>
            </a:pPr>
            <a:r>
              <a:rPr lang="en-US" sz="9600" b="1" i="0" dirty="0">
                <a:solidFill>
                  <a:srgbClr val="000000"/>
                </a:solidFill>
                <a:effectLst/>
                <a:latin typeface="Arial" panose="020B0604020202020204" pitchFamily="34" charset="0"/>
              </a:rPr>
              <a:t>Interactive Mode</a:t>
            </a:r>
            <a:r>
              <a:rPr lang="en-US" sz="9600" b="0" i="0" dirty="0">
                <a:solidFill>
                  <a:srgbClr val="000000"/>
                </a:solidFill>
                <a:effectLst/>
                <a:latin typeface="Arial" panose="020B0604020202020204" pitchFamily="34" charset="0"/>
              </a:rPr>
              <a:t> (Grunt shell) − You can run Apache Pig in interactive mode using </a:t>
            </a:r>
            <a:r>
              <a:rPr lang="en-US" sz="9600" b="0" i="0" dirty="0">
                <a:solidFill>
                  <a:srgbClr val="FF0000"/>
                </a:solidFill>
                <a:effectLst/>
                <a:latin typeface="Arial" panose="020B0604020202020204" pitchFamily="34" charset="0"/>
              </a:rPr>
              <a:t>the Grunt shell</a:t>
            </a:r>
            <a:r>
              <a:rPr lang="en-US" sz="9600" b="0" i="0" dirty="0">
                <a:solidFill>
                  <a:srgbClr val="000000"/>
                </a:solidFill>
                <a:effectLst/>
                <a:latin typeface="Arial" panose="020B0604020202020204" pitchFamily="34" charset="0"/>
              </a:rPr>
              <a:t>. In this shell, you can enter the Pig Latin statements and get the output (using Dump operator).</a:t>
            </a:r>
          </a:p>
          <a:p>
            <a:pPr algn="just">
              <a:buFont typeface="Arial" panose="020B0604020202020204" pitchFamily="34" charset="0"/>
              <a:buChar char="•"/>
            </a:pPr>
            <a:endParaRPr lang="en-US" sz="9600" b="0" i="0" dirty="0">
              <a:solidFill>
                <a:srgbClr val="000000"/>
              </a:solidFill>
              <a:effectLst/>
              <a:latin typeface="Arial" panose="020B0604020202020204" pitchFamily="34" charset="0"/>
            </a:endParaRPr>
          </a:p>
          <a:p>
            <a:pPr algn="just">
              <a:buFont typeface="Arial" panose="020B0604020202020204" pitchFamily="34" charset="0"/>
              <a:buChar char="•"/>
            </a:pPr>
            <a:r>
              <a:rPr lang="en-US" sz="9600" b="1" i="0" dirty="0">
                <a:solidFill>
                  <a:srgbClr val="000000"/>
                </a:solidFill>
                <a:effectLst/>
                <a:latin typeface="Arial" panose="020B0604020202020204" pitchFamily="34" charset="0"/>
              </a:rPr>
              <a:t>Batch Mode</a:t>
            </a:r>
            <a:r>
              <a:rPr lang="en-US" sz="9600" b="0" i="0" dirty="0">
                <a:solidFill>
                  <a:srgbClr val="000000"/>
                </a:solidFill>
                <a:effectLst/>
                <a:latin typeface="Arial" panose="020B0604020202020204" pitchFamily="34" charset="0"/>
              </a:rPr>
              <a:t> (Script) − You can run Apache Pig in Batch mode by writing the </a:t>
            </a:r>
            <a:r>
              <a:rPr lang="en-US" sz="9600" b="0" i="0" dirty="0">
                <a:solidFill>
                  <a:srgbClr val="00B050"/>
                </a:solidFill>
                <a:effectLst/>
                <a:latin typeface="Arial" panose="020B0604020202020204" pitchFamily="34" charset="0"/>
              </a:rPr>
              <a:t>Pig Latin script in a single file with </a:t>
            </a:r>
            <a:r>
              <a:rPr lang="en-US" sz="9600" b="1" i="0" dirty="0">
                <a:solidFill>
                  <a:srgbClr val="00B050"/>
                </a:solidFill>
                <a:effectLst/>
                <a:latin typeface="Arial" panose="020B0604020202020204" pitchFamily="34" charset="0"/>
              </a:rPr>
              <a:t>.pig</a:t>
            </a:r>
            <a:r>
              <a:rPr lang="en-US" sz="9600" b="0" i="0" dirty="0">
                <a:solidFill>
                  <a:srgbClr val="00B050"/>
                </a:solidFill>
                <a:effectLst/>
                <a:latin typeface="Arial" panose="020B0604020202020204" pitchFamily="34" charset="0"/>
              </a:rPr>
              <a:t> extension.</a:t>
            </a:r>
          </a:p>
          <a:p>
            <a:pPr algn="just"/>
            <a:endParaRPr lang="en-US" sz="9600" b="0" i="0" dirty="0">
              <a:solidFill>
                <a:srgbClr val="000000"/>
              </a:solidFill>
              <a:effectLst/>
              <a:latin typeface="Arial" panose="020B0604020202020204" pitchFamily="34" charset="0"/>
            </a:endParaRPr>
          </a:p>
          <a:p>
            <a:pPr algn="just">
              <a:buFont typeface="Arial" panose="020B0604020202020204" pitchFamily="34" charset="0"/>
              <a:buChar char="•"/>
            </a:pPr>
            <a:r>
              <a:rPr lang="en-US" sz="9600" b="1" i="0" dirty="0">
                <a:solidFill>
                  <a:srgbClr val="000000"/>
                </a:solidFill>
                <a:effectLst/>
                <a:latin typeface="Arial" panose="020B0604020202020204" pitchFamily="34" charset="0"/>
              </a:rPr>
              <a:t>Embedded Mode</a:t>
            </a:r>
            <a:r>
              <a:rPr lang="en-US" sz="9600" b="0" i="0" dirty="0">
                <a:solidFill>
                  <a:srgbClr val="000000"/>
                </a:solidFill>
                <a:effectLst/>
                <a:latin typeface="Arial" panose="020B0604020202020204" pitchFamily="34" charset="0"/>
              </a:rPr>
              <a:t> (UDF) − Apache Pig provides the provision of </a:t>
            </a:r>
            <a:r>
              <a:rPr lang="en-US" sz="9600" b="0" i="0" dirty="0">
                <a:solidFill>
                  <a:srgbClr val="0070C0"/>
                </a:solidFill>
                <a:effectLst/>
                <a:latin typeface="Arial" panose="020B0604020202020204" pitchFamily="34" charset="0"/>
              </a:rPr>
              <a:t>defining our own functions (</a:t>
            </a:r>
            <a:r>
              <a:rPr lang="en-US" sz="9600" b="1" i="0" dirty="0">
                <a:solidFill>
                  <a:srgbClr val="0070C0"/>
                </a:solidFill>
                <a:effectLst/>
                <a:latin typeface="Arial" panose="020B0604020202020204" pitchFamily="34" charset="0"/>
              </a:rPr>
              <a:t>U</a:t>
            </a:r>
            <a:r>
              <a:rPr lang="en-US" sz="9600" b="0" i="0" dirty="0">
                <a:solidFill>
                  <a:srgbClr val="0070C0"/>
                </a:solidFill>
                <a:effectLst/>
                <a:latin typeface="Arial" panose="020B0604020202020204" pitchFamily="34" charset="0"/>
              </a:rPr>
              <a:t>ser </a:t>
            </a:r>
            <a:r>
              <a:rPr lang="en-US" sz="9600" b="1" i="0" dirty="0">
                <a:solidFill>
                  <a:srgbClr val="0070C0"/>
                </a:solidFill>
                <a:effectLst/>
                <a:latin typeface="Arial" panose="020B0604020202020204" pitchFamily="34" charset="0"/>
              </a:rPr>
              <a:t>D</a:t>
            </a:r>
            <a:r>
              <a:rPr lang="en-US" sz="9600" b="0" i="0" dirty="0">
                <a:solidFill>
                  <a:srgbClr val="0070C0"/>
                </a:solidFill>
                <a:effectLst/>
                <a:latin typeface="Arial" panose="020B0604020202020204" pitchFamily="34" charset="0"/>
              </a:rPr>
              <a:t>efined </a:t>
            </a:r>
            <a:r>
              <a:rPr lang="en-US" sz="9600" b="1" i="0" dirty="0">
                <a:solidFill>
                  <a:srgbClr val="0070C0"/>
                </a:solidFill>
                <a:effectLst/>
                <a:latin typeface="Arial" panose="020B0604020202020204" pitchFamily="34" charset="0"/>
              </a:rPr>
              <a:t>F</a:t>
            </a:r>
            <a:r>
              <a:rPr lang="en-US" sz="9600" b="0" i="0" dirty="0">
                <a:solidFill>
                  <a:srgbClr val="0070C0"/>
                </a:solidFill>
                <a:effectLst/>
                <a:latin typeface="Arial" panose="020B0604020202020204" pitchFamily="34" charset="0"/>
              </a:rPr>
              <a:t>unctions) in programming languages such as Java</a:t>
            </a:r>
            <a:r>
              <a:rPr lang="en-US" sz="9600" b="0" i="0" dirty="0">
                <a:solidFill>
                  <a:srgbClr val="000000"/>
                </a:solidFill>
                <a:effectLst/>
                <a:latin typeface="Arial" panose="020B0604020202020204" pitchFamily="34" charset="0"/>
              </a:rPr>
              <a:t>, and using them in our script.</a:t>
            </a:r>
          </a:p>
          <a:p>
            <a:endParaRPr lang="en-IN" dirty="0"/>
          </a:p>
        </p:txBody>
      </p:sp>
      <p:sp>
        <p:nvSpPr>
          <p:cNvPr id="5" name="TextBox 4">
            <a:extLst>
              <a:ext uri="{FF2B5EF4-FFF2-40B4-BE49-F238E27FC236}">
                <a16:creationId xmlns:a16="http://schemas.microsoft.com/office/drawing/2014/main" id="{278DB495-F8CD-4BC7-8918-DBFDFC1A7828}"/>
              </a:ext>
            </a:extLst>
          </p:cNvPr>
          <p:cNvSpPr txBox="1"/>
          <p:nvPr/>
        </p:nvSpPr>
        <p:spPr>
          <a:xfrm>
            <a:off x="3643605" y="210330"/>
            <a:ext cx="6142652" cy="523220"/>
          </a:xfrm>
          <a:prstGeom prst="rect">
            <a:avLst/>
          </a:prstGeom>
          <a:noFill/>
        </p:spPr>
        <p:txBody>
          <a:bodyPr wrap="square">
            <a:spAutoFit/>
          </a:bodyPr>
          <a:lstStyle/>
          <a:p>
            <a:pPr algn="l"/>
            <a:r>
              <a:rPr lang="en-US" sz="2800" b="0" i="0" dirty="0">
                <a:effectLst/>
                <a:latin typeface="Arial" panose="020B0604020202020204" pitchFamily="34" charset="0"/>
              </a:rPr>
              <a:t>Apache Pig Execution Mechanisms</a:t>
            </a:r>
          </a:p>
        </p:txBody>
      </p:sp>
    </p:spTree>
    <p:extLst>
      <p:ext uri="{BB962C8B-B14F-4D97-AF65-F5344CB8AC3E}">
        <p14:creationId xmlns:p14="http://schemas.microsoft.com/office/powerpoint/2010/main" val="31433408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1038</TotalTime>
  <Words>1991</Words>
  <Application>Microsoft Office PowerPoint</Application>
  <PresentationFormat>Widescreen</PresentationFormat>
  <Paragraphs>206</Paragraphs>
  <Slides>70</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70</vt:i4>
      </vt:variant>
    </vt:vector>
  </HeadingPairs>
  <TitlesOfParts>
    <vt:vector size="79" baseType="lpstr">
      <vt:lpstr>Arial</vt:lpstr>
      <vt:lpstr>Calibri</vt:lpstr>
      <vt:lpstr>Calibri Light</vt:lpstr>
      <vt:lpstr>Courier New</vt:lpstr>
      <vt:lpstr>erdana</vt:lpstr>
      <vt:lpstr>inter-regular</vt:lpstr>
      <vt:lpstr>Times New Roman</vt:lpstr>
      <vt:lpstr>urw-din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Vinutha Vikas</dc:creator>
  <cp:lastModifiedBy>Vinutha Vikas</cp:lastModifiedBy>
  <cp:revision>27</cp:revision>
  <dcterms:created xsi:type="dcterms:W3CDTF">2023-02-22T18:08:50Z</dcterms:created>
  <dcterms:modified xsi:type="dcterms:W3CDTF">2023-03-01T07:31:57Z</dcterms:modified>
</cp:coreProperties>
</file>